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267" r:id="rId3"/>
    <p:sldId id="541" r:id="rId4"/>
    <p:sldId id="495" r:id="rId5"/>
    <p:sldId id="540" r:id="rId6"/>
    <p:sldId id="507" r:id="rId7"/>
    <p:sldId id="293" r:id="rId8"/>
    <p:sldId id="275" r:id="rId9"/>
    <p:sldId id="292" r:id="rId10"/>
    <p:sldId id="542" r:id="rId11"/>
    <p:sldId id="545" r:id="rId12"/>
    <p:sldId id="543" r:id="rId13"/>
    <p:sldId id="54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90FED-F844-422D-ABEE-C5D5DE1019E0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8944C-D001-4148-9999-A046683BC98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5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42734-D2A5-D044-A3C0-CA11886DE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63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our methodology broadly takes place in three phases: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INSPIRATION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IMPLEMENTATION.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want to get inspired: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Understand the people and the problem we are designing for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understand what they want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they need… and what they hope for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Based on that, hopefully, we are going to put our creative brains to work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Make sense of the information that has inspired us and generate a </a:t>
            </a:r>
            <a:r>
              <a:rPr lang="en-US" dirty="0" err="1"/>
              <a:t>tonne</a:t>
            </a:r>
            <a:r>
              <a:rPr lang="en-US" dirty="0"/>
              <a:t> of ideas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Opportunities for the design and development of new services, and the re-working of existing services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Then build prototypes and work towards feasible solutions.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Then we’re going pick the most viable, most appropriate prototypes and work towards a solution.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We’re going to test and refine in the real world. Using our pilot studies.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And hopefully maximize its impact.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42734-D2A5-D044-A3C0-CA11886DE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13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dirty="0"/>
              <a:t>Mind</a:t>
            </a:r>
            <a:r>
              <a:rPr lang="en-GB" b="0" baseline="0" dirty="0"/>
              <a:t> mapping </a:t>
            </a:r>
            <a:r>
              <a:rPr lang="en-GB" b="0" dirty="0"/>
              <a:t>enable us to tackle the issue of "socially desirable responses“ and vulnerable participants who have often suffered exploitation, trauma and/or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 err="1"/>
              <a:t>Prototyping</a:t>
            </a:r>
            <a:r>
              <a:rPr lang="fi-FI" sz="1200" dirty="0"/>
              <a:t>: 13 </a:t>
            </a:r>
            <a:r>
              <a:rPr lang="fi-FI" sz="1200" dirty="0" err="1"/>
              <a:t>mock-ups</a:t>
            </a:r>
            <a:r>
              <a:rPr lang="fi-FI" sz="1200" dirty="0"/>
              <a:t> </a:t>
            </a:r>
            <a:r>
              <a:rPr lang="fi-FI" sz="1200" dirty="0" err="1"/>
              <a:t>were</a:t>
            </a:r>
            <a:r>
              <a:rPr lang="fi-FI" sz="1200" dirty="0"/>
              <a:t> </a:t>
            </a:r>
            <a:r>
              <a:rPr lang="fi-FI" sz="1200" dirty="0" err="1"/>
              <a:t>introduced</a:t>
            </a:r>
            <a:r>
              <a:rPr lang="fi-FI" sz="1200" dirty="0"/>
              <a:t> to </a:t>
            </a:r>
            <a:r>
              <a:rPr lang="fi-FI" sz="1200" dirty="0" err="1"/>
              <a:t>our</a:t>
            </a:r>
            <a:r>
              <a:rPr lang="fi-FI" sz="1200" dirty="0"/>
              <a:t> </a:t>
            </a:r>
            <a:r>
              <a:rPr lang="fi-FI" sz="1200" dirty="0" err="1"/>
              <a:t>target</a:t>
            </a:r>
            <a:r>
              <a:rPr lang="fi-FI" sz="1200" dirty="0"/>
              <a:t> </a:t>
            </a:r>
            <a:r>
              <a:rPr lang="fi-FI" sz="1200" dirty="0" err="1"/>
              <a:t>group</a:t>
            </a:r>
            <a:r>
              <a:rPr lang="fi-FI" sz="1200" dirty="0"/>
              <a:t> </a:t>
            </a:r>
            <a:r>
              <a:rPr lang="fi-FI" sz="1200" dirty="0" err="1"/>
              <a:t>users</a:t>
            </a:r>
            <a:r>
              <a:rPr lang="fi-FI" sz="1200" dirty="0"/>
              <a:t> (</a:t>
            </a:r>
            <a:r>
              <a:rPr lang="fi-FI" sz="1200" dirty="0" err="1"/>
              <a:t>participatory</a:t>
            </a:r>
            <a:r>
              <a:rPr lang="fi-FI" sz="1200" dirty="0"/>
              <a:t> design)</a:t>
            </a: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42734-D2A5-D044-A3C0-CA11886DE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9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1F707D-8971-8D47-8FE3-761F72DD3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651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E07B6F8-A3C7-7742-8C0A-8A8E10F3E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4315587"/>
            <a:ext cx="9144000" cy="24765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author details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9C26D5-3FA7-4149-84D9-73FDF4611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487" b="19379"/>
          <a:stretch/>
        </p:blipFill>
        <p:spPr>
          <a:xfrm>
            <a:off x="2347926" y="570873"/>
            <a:ext cx="7475131" cy="25580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384C350-A7C4-4419-9B9C-3B936225B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2" b="77363"/>
          <a:stretch/>
        </p:blipFill>
        <p:spPr bwMode="auto">
          <a:xfrm>
            <a:off x="2850130" y="5747391"/>
            <a:ext cx="6491431" cy="90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564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DC2C-B865-6E47-AAB2-D84301AD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4A59-820A-B643-A024-E1D46A83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F5A83-C79B-9B4E-BDC1-82E1CF95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9539-95F5-9F4D-BEAD-C069F94FE804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0F13A-C518-8848-A6EF-F583F7C3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0610A-7B69-4870-9E94-65BAB3DD8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498" y="6226560"/>
            <a:ext cx="5588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9A88-88A9-9C48-8161-0105377C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C5852-D3A2-6B45-8885-1812DAE3C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FCA0C-42F8-0943-8E2C-55A62749D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1E031-944D-6E41-8921-86F3A199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9539-95F5-9F4D-BEAD-C069F94FE804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9C57-748C-E645-808B-A6758CEF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C9ED192-F93A-4BB5-857F-D098811277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498" y="6226560"/>
            <a:ext cx="5588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4AB5-F55D-B943-8B98-EEC9ECD2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7C0D8-4F04-8A42-9423-67D02F870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B0FBE-9D65-3D4D-9409-947B7718C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58BA0-0620-F046-BCAC-8F52C9F99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12E97-A442-B247-A4A8-98FBAE145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F7902-6032-2743-90EE-6AFB9925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9539-95F5-9F4D-BEAD-C069F94FE804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13EEE-713F-C046-907D-21127C0D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5B80B6B-971C-4869-90D3-1A3B7780A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498" y="6226560"/>
            <a:ext cx="5588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8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0912-2DCB-6E46-9E8F-35F59223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B06FE-F994-FE48-9C41-6A1E3732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9539-95F5-9F4D-BEAD-C069F94FE804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31698-6C57-4A4B-87BC-2AC481E6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D811DD5-FC4C-4E53-9D8B-4FBDB227D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498" y="6226560"/>
            <a:ext cx="5588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3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EE568-B451-9D4B-868E-2BB50B65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9539-95F5-9F4D-BEAD-C069F94FE804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BE2D9-0431-1B44-A583-9AE3F5FD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A871EA3-5628-499B-9123-FA9B8D302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498" y="6226560"/>
            <a:ext cx="5588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8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8F8C7C-2582-A244-B40B-9CE339F2711C}"/>
              </a:ext>
            </a:extLst>
          </p:cNvPr>
          <p:cNvSpPr/>
          <p:nvPr userDrawn="1"/>
        </p:nvSpPr>
        <p:spPr>
          <a:xfrm>
            <a:off x="0" y="6377651"/>
            <a:ext cx="12192000" cy="601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4A3592-CD5D-6B46-928E-C6F5DE8B0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527" r="24995"/>
          <a:stretch/>
        </p:blipFill>
        <p:spPr>
          <a:xfrm>
            <a:off x="-548640" y="137161"/>
            <a:ext cx="13167360" cy="605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97B6E2-CF39-1C4F-BBDE-808250F04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000" y="6620535"/>
            <a:ext cx="5588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7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B09A58-4229-1145-871B-C87282BE73E8}"/>
              </a:ext>
            </a:extLst>
          </p:cNvPr>
          <p:cNvSpPr/>
          <p:nvPr userDrawn="1"/>
        </p:nvSpPr>
        <p:spPr>
          <a:xfrm>
            <a:off x="-690880" y="-467360"/>
            <a:ext cx="13675360" cy="2158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36C17-C2CE-1040-9E3E-0195F274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E3A75-4600-DA4D-A8F0-5D09D1FAA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A5BF4-CAA5-C24D-855B-7A2519FAA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9539-95F5-9F4D-BEAD-C069F94FE804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7915-18C5-B248-9D22-A0124A379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A67B53-DA96-4A4D-9E7D-7066674021F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007992" y="6311900"/>
            <a:ext cx="1345808" cy="385518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682BFD6-EC09-4A84-B7C2-53AEE12BC4F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16498" y="6226560"/>
            <a:ext cx="5588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hcr.org/innovation/wp-content/uploads/2018/02/20160707-Connecting-Refugees-Web_with-signatur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8886510-9245-2541-B0F1-4633EF25E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1132"/>
            <a:ext cx="9144000" cy="3651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ICT Enabled Public Services for 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07CDA-9B4A-B34B-96D1-3981A5454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46257"/>
            <a:ext cx="12191999" cy="2149694"/>
          </a:xfrm>
        </p:spPr>
        <p:txBody>
          <a:bodyPr/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 Karen Latricia Hough and Professor Petra Saskia Bayerl </a:t>
            </a:r>
          </a:p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CENTRIC</a:t>
            </a: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Co-creating ICT enabled public services for migration: from challenges to solutions</a:t>
            </a:r>
          </a:p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26</a:t>
            </a:r>
            <a:r>
              <a:rPr lang="en-US" sz="24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January 2022   Final conference for the H2020 MIICT project</a:t>
            </a:r>
          </a:p>
          <a:p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8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C304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1B343-7FF1-4FA2-A7C4-F7B1F5A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 sz="3700" b="1" dirty="0">
                <a:solidFill>
                  <a:srgbClr val="FFFFFF"/>
                </a:solidFill>
              </a:rPr>
              <a:t>Recommendations – </a:t>
            </a:r>
            <a:br>
              <a:rPr lang="en-GB" sz="3700" b="1" dirty="0">
                <a:solidFill>
                  <a:srgbClr val="FFFFFF"/>
                </a:solidFill>
              </a:rPr>
            </a:br>
            <a:r>
              <a:rPr lang="en-GB" sz="3700" b="1" dirty="0">
                <a:solidFill>
                  <a:srgbClr val="FFFFFF"/>
                </a:solidFill>
              </a:rPr>
              <a:t>Co-design for public service handbook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F3EE0BF7-765A-4F94-9C2F-01D9775CC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2156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AA89-A22A-4483-A276-9F942C55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4"/>
            <a:ext cx="3915031" cy="5254475"/>
          </a:xfrm>
        </p:spPr>
        <p:txBody>
          <a:bodyPr anchor="ctr">
            <a:normAutofit lnSpcReduction="10000"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Involve representatives from host society and technical developers in the co-creation workshops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Complement co-creation methodology with traditional methods </a:t>
            </a:r>
          </a:p>
          <a:p>
            <a:r>
              <a:rPr lang="en-GB" sz="2400" dirty="0">
                <a:solidFill>
                  <a:srgbClr val="FFFFFF"/>
                </a:solidFill>
              </a:rPr>
              <a:t>Ethics and data protection protocols </a:t>
            </a:r>
          </a:p>
          <a:p>
            <a:r>
              <a:rPr lang="en-GB" sz="2400" dirty="0">
                <a:solidFill>
                  <a:srgbClr val="FFFFFF"/>
                </a:solidFill>
              </a:rPr>
              <a:t>Translations - be sensitive to dialects </a:t>
            </a:r>
          </a:p>
          <a:p>
            <a:r>
              <a:rPr lang="en-GB" sz="2400" dirty="0">
                <a:solidFill>
                  <a:srgbClr val="FFFFFF"/>
                </a:solidFill>
              </a:rPr>
              <a:t>Creation of a SECC committee – avoid researcher bias</a:t>
            </a:r>
          </a:p>
          <a:p>
            <a:endParaRPr lang="en-GB" sz="2000" dirty="0">
              <a:solidFill>
                <a:srgbClr val="FFFFFF"/>
              </a:solidFill>
            </a:endParaRPr>
          </a:p>
          <a:p>
            <a:endParaRPr lang="en-GB" sz="2000" dirty="0">
              <a:solidFill>
                <a:srgbClr val="FFFFFF"/>
              </a:solidFill>
            </a:endParaRP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1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5DF-7E69-4483-B90E-5DE3AA0E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4BC6-7EA8-4163-AE1A-42D436F3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Alam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K., &amp; Imran, S. (2015). The digital divide and social inclusion amongst refugee migrants: A case in regional Australia. </a:t>
            </a:r>
            <a:r>
              <a:rPr lang="en-GB" sz="18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Information Technology &amp; People, 28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(2) 344-365. 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Belloni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M. (2016). Refugees as Gamblers: Eritreans Seeking to Migrate Through Italy. </a:t>
            </a:r>
            <a:r>
              <a:rPr lang="en-GB" sz="18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Journal of Immigrant &amp; Refugee Studies, 14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(1) 104-119. 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Benton, M. (2019) Digital Litter: the downside to using technology to help refugees. </a:t>
            </a:r>
            <a:r>
              <a:rPr lang="en-GB" sz="18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Migration Policy Institute. 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https://www.migrationpolicy.org/article/digital-litter-downside-using-technology-help-refugees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Dekker, R., </a:t>
            </a:r>
            <a:r>
              <a:rPr lang="en-GB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Engbersen</a:t>
            </a: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G., &amp; Faber, M. (2016). The use of online media in migration networks. </a:t>
            </a:r>
            <a:r>
              <a:rPr lang="en-GB" sz="1800" i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Population, Place and Space, 22</a:t>
            </a: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(6)</a:t>
            </a:r>
            <a:r>
              <a:rPr lang="en-GB" sz="1800" i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539–551. </a:t>
            </a:r>
            <a:endParaRPr lang="en-GB" sz="18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Diminescu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D., &amp; </a:t>
            </a:r>
            <a:r>
              <a:rPr lang="en-GB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Loveluck</a:t>
            </a:r>
            <a:r>
              <a:rPr lang="en-GB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 B.  (2014).  Traces of dispersion.  Online media and diasporic identities. </a:t>
            </a:r>
            <a:r>
              <a:rPr lang="en-GB" sz="18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Crossings: Journal of Migration &amp; Culture, Intellect, 5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(1) 23-39.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Dhoest</a:t>
            </a:r>
            <a:r>
              <a:rPr lang="en-GB" sz="1800" dirty="0">
                <a:latin typeface="Helvetica" panose="020B0604020202020204" pitchFamily="34" charset="0"/>
                <a:cs typeface="Helvetica" panose="020B0604020202020204" pitchFamily="34" charset="0"/>
              </a:rPr>
              <a:t>, A. (2019). Digital (dis)connectivity in fraught contexts: The case of gay refugees in Belgium. European Journal of Cultural Studies 1 –17. DOI: 10.1177/1367549419869348.</a:t>
            </a:r>
            <a:endParaRPr lang="en-GB" sz="18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Esson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J. (2015). Better Off at Home? Rethinking Responses to Trafficked West African Footballers in Europe. </a:t>
            </a:r>
            <a:r>
              <a:rPr lang="en-GB" sz="18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Journal of Ethnic and Migration Studies, 41</a:t>
            </a:r>
            <a:r>
              <a:rPr lang="en-GB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(3) 512-530. </a:t>
            </a:r>
          </a:p>
          <a:p>
            <a:pPr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99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6482-F49D-4401-8CF3-B98B8A62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B23AE-99BF-48CD-8471-D298D5ECD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Farbenblum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 B.,   Berg,  L. and   </a:t>
            </a: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Kintominas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 A. (2018).  </a:t>
            </a:r>
            <a:r>
              <a:rPr lang="en-GB" sz="14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Transformative   Technology   for   Migrant   Workers:   Opportunities, Challenges, and Risks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New York: Open Society Foundations. </a:t>
            </a:r>
            <a:endParaRPr lang="en-GB" sz="14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Fiedler, A. (2019). The gap between here and there: Communication and information processes in the migration context of Syrian and Iraqi refugees on their way to Germany. </a:t>
            </a:r>
            <a:r>
              <a:rPr lang="en-GB" sz="14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 International Communication Gazette, 81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(4) 327–345. 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Gillespie, M., </a:t>
            </a:r>
            <a:r>
              <a:rPr lang="en-GB" sz="14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Osseiran</a:t>
            </a:r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S., &amp; </a:t>
            </a:r>
            <a:r>
              <a:rPr lang="en-GB" sz="14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Cheesman</a:t>
            </a:r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M. (2018). Syrian Refugees and the Digital Passage to Europe: Smartphone Infrastructures and Affordances. </a:t>
            </a:r>
            <a:r>
              <a:rPr lang="en-GB" sz="1400" i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Social Media &amp; Society</a:t>
            </a:r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1-12. 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Innes, A.J. (2016). In Search of Security: Migrant Agency, Narrative, and Performativity. </a:t>
            </a:r>
            <a:r>
              <a:rPr lang="en-GB" sz="14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Geopolitics, 21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(2) 263-283.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UNHCR, Geneva, June 2016, </a:t>
            </a:r>
            <a:r>
              <a:rPr lang="en-GB" sz="1400" u="sng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https://www.unhcr.org/innovation/wp- content/uploads/2018/02/20160707- Connecting-Refugees-Web_with-signature.pdf</a:t>
            </a:r>
            <a:endParaRPr lang="en-GB" sz="1400" u="sng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None/>
            </a:pPr>
            <a:endParaRPr lang="en-GB" sz="1400" i="1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Kuschminder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K. (2018). Afghan Refugee Journeys: Onwards Migration Decision-Making in Greece and Turkey. </a:t>
            </a:r>
            <a:r>
              <a:rPr lang="en-GB" sz="14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Journal of Refugee Studies, 31(4)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566-587.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9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F08E-93D3-442B-9C9A-27E7748A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B265-DE97-4F5A-B5E0-F5C96B37E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Ossipow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L., </a:t>
            </a: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Counilh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A.L., &amp; </a:t>
            </a: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Chimienti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M. (2019). Racialization in Switzerland: experiences of children of refugees from Kurdish, Tamil, and Vietnamese backgrounds. </a:t>
            </a:r>
            <a:r>
              <a:rPr lang="en-GB" sz="14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Comparative Migration Studies, 7(19)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Patterson, J., &amp; </a:t>
            </a: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Leurs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K. (2019). ‘We Live Here, and We Are Queer!’ Young Adult Gay Connected Migrants’ Transnational Ties and Integration in the Netherlands. </a:t>
            </a:r>
            <a:r>
              <a:rPr lang="en-GB" sz="14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Media and Communication, 7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(1) 90-101. 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Pogliano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A. (2016). News Media and Immigration in the EU: Where and How the Local Dimension Matters. In Pastore, F. &amp; </a:t>
            </a: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Ponzo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I. (eds.). </a:t>
            </a:r>
            <a:r>
              <a:rPr lang="en-GB" sz="14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Inter-group Relations and Migrant Integration in European Cities.  IMISCOE Research series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Springer, Cham. 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Sawert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T. (2020). Understanding the mechanisms of ethnic discrimination: a field experiment on discrimination against Turks, Syrians and Americans in the Berlin shared housing market. </a:t>
            </a:r>
            <a:r>
              <a:rPr lang="en-GB" sz="14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Journal of Ethnic and Migration Studies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GB" sz="14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46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(19), 3937-3954. </a:t>
            </a:r>
          </a:p>
          <a:p>
            <a:pPr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Tuckett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A. (2016). Moving on: Italy as a steppingstone in migrants’ imaginaries. </a:t>
            </a:r>
            <a:r>
              <a:rPr lang="en-GB" sz="140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Focaal</a:t>
            </a:r>
            <a:r>
              <a:rPr lang="en-GB" sz="1400" i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Journal of Global and Historical Anthropology (76)</a:t>
            </a:r>
            <a:r>
              <a:rPr lang="en-GB" sz="1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LSE online.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24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D219-EEB0-4DFA-8A6E-BAAF6B59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>
            <a:noAutofit/>
          </a:bodyPr>
          <a:lstStyle/>
          <a:p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Co-creation – strength 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A8F2C-2F1A-47D1-93A6-1539DE81C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11468100" cy="5091111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Co-creation -empowers migrants, including asylum seekers and refugees by enabling them to co-design the ICT solutions with public service providers and representatives from NGOs that will enable them to get access to vital services and information, helping them to integrate</a:t>
            </a:r>
          </a:p>
          <a:p>
            <a:pPr algn="just"/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Offers a “</a:t>
            </a:r>
            <a:r>
              <a:rPr lang="en-GB" sz="24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bottom-up</a:t>
            </a:r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” 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approach to integration</a:t>
            </a:r>
          </a:p>
          <a:p>
            <a:pPr algn="just"/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This is essential, since current research shows that migrants experience poverty, marginalisation and even abuse whilst living in the EU (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Belloni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2016; 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Esson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2015; Innes, 2016; 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Kuschminder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2018; 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Ossipow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Counilh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&amp; 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Chimienti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2019; 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Pogliano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2016; Patterson and 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Leurs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2019; 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Tuckett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2016; 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Sawert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2019) </a:t>
            </a:r>
          </a:p>
          <a:p>
            <a:pPr algn="just"/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Technology is crucial </a:t>
            </a:r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for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migrants (</a:t>
            </a:r>
            <a:r>
              <a:rPr lang="en-GB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Dhoest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2020; Fiedler, 2019; Gillespie et al., 2018). The Internet and mobile </a:t>
            </a:r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onnectivity can improve refugee </a:t>
            </a:r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ell-being and transform </a:t>
            </a:r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umanitarian </a:t>
            </a:r>
            <a:r>
              <a:rPr lang="en-GB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</a:t>
            </a:r>
            <a:r>
              <a:rPr lang="en-GB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ction,” (UNHCR, Geneva, June 2016)</a:t>
            </a:r>
          </a:p>
          <a:p>
            <a:pPr algn="just"/>
            <a:endParaRPr lang="en-GB" sz="2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just"/>
            <a:endParaRPr lang="en-GB" sz="2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E101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2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E6D8-A4DA-48B1-8491-EF0FFEE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Barriers to migrant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D073-D920-46A4-A52B-4838193C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825625"/>
            <a:ext cx="11106150" cy="4351338"/>
          </a:xfrm>
        </p:spPr>
        <p:txBody>
          <a:bodyPr>
            <a:normAutofit/>
          </a:bodyPr>
          <a:lstStyle/>
          <a:p>
            <a:pPr algn="just"/>
            <a:r>
              <a:rPr lang="en-GB" sz="2400" i="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Digital connectivity is perceived as being interwoven into all aspects of the migration journey, affecting migrants’ experience pre-entry and post arrival (</a:t>
            </a:r>
            <a:r>
              <a:rPr lang="en-GB" sz="2400" i="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Diminescu</a:t>
            </a:r>
            <a:r>
              <a:rPr lang="en-GB" sz="2400" i="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&amp; </a:t>
            </a:r>
            <a:r>
              <a:rPr lang="en-GB" sz="2400" i="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Loveluck</a:t>
            </a:r>
            <a:r>
              <a:rPr lang="en-GB" sz="2400" i="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2014) </a:t>
            </a:r>
          </a:p>
          <a:p>
            <a:pPr algn="just"/>
            <a:r>
              <a:rPr lang="en-GB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Rise in Xenophobia – need to focus on the importance of migrants’ economic contribution and involve members of the host society in the co-creation process</a:t>
            </a:r>
          </a:p>
          <a:p>
            <a:pPr algn="just"/>
            <a:r>
              <a:rPr lang="en-GB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Need for integration from Day 1 – learning the language, verification of qualifications, create a CV,  job matching tools</a:t>
            </a:r>
          </a:p>
          <a:p>
            <a:pPr algn="just"/>
            <a:r>
              <a:rPr lang="en-GB" sz="2400" i="1" dirty="0"/>
              <a:t>Digital litter </a:t>
            </a:r>
            <a:r>
              <a:rPr lang="en-GB" sz="2400" dirty="0"/>
              <a:t>(Benton, 2019) ghost websites and outdated information leads migrants to rely on informal sources i.e., smugglers, thus exposing them to increased risks</a:t>
            </a:r>
          </a:p>
          <a:p>
            <a:endParaRPr lang="en-GB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GB" sz="2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7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D396-9CB7-B740-841A-7C79854B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MIICT - Co-creation Methodology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4038E4-DAFE-2B4A-BF63-9C6E93726A5C}"/>
              </a:ext>
            </a:extLst>
          </p:cNvPr>
          <p:cNvGrpSpPr/>
          <p:nvPr/>
        </p:nvGrpSpPr>
        <p:grpSpPr>
          <a:xfrm>
            <a:off x="-66675" y="1690687"/>
            <a:ext cx="12753974" cy="4590042"/>
            <a:chOff x="1196788" y="1446441"/>
            <a:chExt cx="10961298" cy="5046434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E7D0831-56D9-364E-8740-F36E2B093965}"/>
                </a:ext>
              </a:extLst>
            </p:cNvPr>
            <p:cNvSpPr txBox="1">
              <a:spLocks/>
            </p:cNvSpPr>
            <p:nvPr/>
          </p:nvSpPr>
          <p:spPr>
            <a:xfrm>
              <a:off x="2841810" y="1446441"/>
              <a:ext cx="9316276" cy="49690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2CABE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INSPIRATION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CABE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Understanding the people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we</a:t>
              </a:r>
              <a:r>
                <a:rPr kumimoji="0" lang="en-US" sz="2600" b="0" i="0" u="none" strike="noStrike" kern="1200" cap="none" spc="0" normalizeH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are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designing for;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what </a:t>
              </a:r>
              <a:r>
                <a: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they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want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their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hopes, their needs.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2CABE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IDEATION 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Making sense of the information inspiring us,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generating ideas,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designing opportunities,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prototyping ideas and working towards solutions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8225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2CABE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IMPLEMENTATION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Building our solution, 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testing and refining in the real world </a:t>
              </a:r>
            </a:p>
            <a:p>
              <a:pPr marL="6858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8225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learning to maximise its impact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8225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1B412BC-2E6F-0A4E-8DF2-53D2DCB84811}"/>
                </a:ext>
              </a:extLst>
            </p:cNvPr>
            <p:cNvGrpSpPr/>
            <p:nvPr/>
          </p:nvGrpSpPr>
          <p:grpSpPr>
            <a:xfrm>
              <a:off x="1196788" y="2056587"/>
              <a:ext cx="1223682" cy="4436288"/>
              <a:chOff x="1196788" y="2056587"/>
              <a:chExt cx="1223682" cy="443628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F748646-1868-BC4D-A75A-98CE6B5D1123}"/>
                  </a:ext>
                </a:extLst>
              </p:cNvPr>
              <p:cNvGrpSpPr/>
              <p:nvPr/>
            </p:nvGrpSpPr>
            <p:grpSpPr>
              <a:xfrm>
                <a:off x="1196788" y="2056587"/>
                <a:ext cx="1223682" cy="4436288"/>
                <a:chOff x="2648790" y="2178425"/>
                <a:chExt cx="952688" cy="3453837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4E1E0C3-C47B-464B-841D-25CFBE9F83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48790" y="2178425"/>
                  <a:ext cx="952687" cy="952687"/>
                </a:xfrm>
                <a:prstGeom prst="rect">
                  <a:avLst/>
                </a:prstGeom>
              </p:spPr>
            </p:pic>
            <p:pic>
              <p:nvPicPr>
                <p:cNvPr id="8" name="Picture 7" descr="A picture containing vector graphics&#10;&#10;Description automatically generated">
                  <a:extLst>
                    <a:ext uri="{FF2B5EF4-FFF2-40B4-BE49-F238E27FC236}">
                      <a16:creationId xmlns:a16="http://schemas.microsoft.com/office/drawing/2014/main" id="{F58013F9-7015-FC41-8A28-831F2668FE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48790" y="4679575"/>
                  <a:ext cx="952687" cy="952687"/>
                </a:xfrm>
                <a:prstGeom prst="rect">
                  <a:avLst/>
                </a:prstGeom>
              </p:spPr>
            </p:pic>
            <p:pic>
              <p:nvPicPr>
                <p:cNvPr id="12" name="Picture 11" descr="A close up of a card&#10;&#10;Description automatically generated">
                  <a:extLst>
                    <a:ext uri="{FF2B5EF4-FFF2-40B4-BE49-F238E27FC236}">
                      <a16:creationId xmlns:a16="http://schemas.microsoft.com/office/drawing/2014/main" id="{3273CE8F-B625-334C-8116-D900CB3F2D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48791" y="3429000"/>
                  <a:ext cx="952687" cy="952687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 descr="A picture containing vector graphics&#10;&#10;Description automatically generated">
                <a:extLst>
                  <a:ext uri="{FF2B5EF4-FFF2-40B4-BE49-F238E27FC236}">
                    <a16:creationId xmlns:a16="http://schemas.microsoft.com/office/drawing/2014/main" id="{5ABD10DC-6245-2544-9BF6-3CB29B35A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6788" y="5269195"/>
                <a:ext cx="1223680" cy="12236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72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EE94-1A6D-427A-85EC-480E3903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Co-creating 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EA3BB-EA8A-4359-8FB1-FEF33AB4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609725"/>
            <a:ext cx="11649075" cy="4972050"/>
          </a:xfrm>
        </p:spPr>
        <p:txBody>
          <a:bodyPr>
            <a:normAutofit/>
          </a:bodyPr>
          <a:lstStyle/>
          <a:p>
            <a:pPr algn="just"/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Workshops were conducted in the pilot countries of Cyprus, Italy and Spain </a:t>
            </a:r>
          </a:p>
          <a:p>
            <a:pPr algn="just"/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Researchers used visual techniques e.g., drawings, storyboards and mind maps to add emotional and affective dimensions</a:t>
            </a:r>
          </a:p>
          <a:p>
            <a:pPr algn="just"/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Sensitive topics need to be addressed in certain ways to give migrants the possibility of being active in directing the research, and reduce emotional stress </a:t>
            </a:r>
          </a:p>
          <a:p>
            <a:pPr algn="just"/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Iterative approaches – researchers obtained feedback from the participants at all stages of the research </a:t>
            </a:r>
          </a:p>
          <a:p>
            <a:pPr algn="just"/>
            <a:r>
              <a:rPr lang="en-GB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Participant as a co-researcher – the same participants were involved in the research where possible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02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5418-D638-7F43-97F4-DF9ECDAA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Inspiration </a:t>
            </a:r>
            <a:br>
              <a:rPr lang="en-US" b="1" dirty="0"/>
            </a:br>
            <a:r>
              <a:rPr lang="fi-FI" sz="2400" b="1" dirty="0" err="1">
                <a:solidFill>
                  <a:srgbClr val="FFFFFF"/>
                </a:solidFill>
              </a:rPr>
              <a:t>Aim</a:t>
            </a:r>
            <a:r>
              <a:rPr lang="fi-FI" sz="2400" b="1" dirty="0">
                <a:solidFill>
                  <a:srgbClr val="FFFFFF"/>
                </a:solidFill>
              </a:rPr>
              <a:t>: </a:t>
            </a:r>
            <a:r>
              <a:rPr lang="fi-FI" sz="2400" b="1" dirty="0" err="1">
                <a:solidFill>
                  <a:srgbClr val="FFFFFF"/>
                </a:solidFill>
              </a:rPr>
              <a:t>Eliciting</a:t>
            </a:r>
            <a:r>
              <a:rPr lang="fi-FI" sz="2400" b="1" dirty="0">
                <a:solidFill>
                  <a:srgbClr val="FFFFFF"/>
                </a:solidFill>
              </a:rPr>
              <a:t> </a:t>
            </a:r>
            <a:r>
              <a:rPr lang="fi-FI" sz="2400" b="1" dirty="0" err="1">
                <a:solidFill>
                  <a:srgbClr val="FFFFFF"/>
                </a:solidFill>
              </a:rPr>
              <a:t>Challenges</a:t>
            </a:r>
            <a:endParaRPr lang="en-US" b="1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A91D754-1510-F549-9F08-BEEA7B12F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34308"/>
            <a:ext cx="5749131" cy="4481191"/>
          </a:xfrm>
        </p:spPr>
        <p:txBody>
          <a:bodyPr>
            <a:normAutofit/>
          </a:bodyPr>
          <a:lstStyle/>
          <a:p>
            <a:r>
              <a:rPr lang="en-GB" dirty="0"/>
              <a:t>Traditional methods </a:t>
            </a:r>
          </a:p>
          <a:p>
            <a:r>
              <a:rPr lang="en-GB" dirty="0"/>
              <a:t>Case studies</a:t>
            </a:r>
          </a:p>
          <a:p>
            <a:r>
              <a:rPr lang="en-GB" dirty="0"/>
              <a:t>In-depth interviews</a:t>
            </a:r>
          </a:p>
          <a:p>
            <a:r>
              <a:rPr lang="en-GB" dirty="0"/>
              <a:t>Online questionnaire</a:t>
            </a:r>
          </a:p>
          <a:p>
            <a:r>
              <a:rPr lang="en-GB" dirty="0"/>
              <a:t>Focus Groups discussions</a:t>
            </a:r>
          </a:p>
          <a:p>
            <a:r>
              <a:rPr lang="en-GB" dirty="0"/>
              <a:t>Co-Creation Workshops</a:t>
            </a:r>
          </a:p>
          <a:p>
            <a:pPr lvl="1"/>
            <a:r>
              <a:rPr lang="en-GB" dirty="0"/>
              <a:t>29 mind maps</a:t>
            </a:r>
          </a:p>
          <a:p>
            <a:pPr lvl="1"/>
            <a:r>
              <a:rPr lang="en-GB" dirty="0"/>
              <a:t>23 story boards</a:t>
            </a:r>
          </a:p>
          <a:p>
            <a:r>
              <a:rPr lang="en-GB" dirty="0"/>
              <a:t> Reflecting current challenges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0865" b="12380"/>
          <a:stretch/>
        </p:blipFill>
        <p:spPr bwMode="auto">
          <a:xfrm>
            <a:off x="7114604" y="3011985"/>
            <a:ext cx="4610671" cy="34808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10" descr="A screenshot of a cell phone&#10;&#10;Description automatically generated"/>
          <p:cNvPicPr/>
          <p:nvPr/>
        </p:nvPicPr>
        <p:blipFill>
          <a:blip r:embed="rId4" cstate="print"/>
          <a:srcRect l="20926" t="15585" r="21271" b="11682"/>
          <a:stretch>
            <a:fillRect/>
          </a:stretch>
        </p:blipFill>
        <p:spPr bwMode="auto">
          <a:xfrm>
            <a:off x="6587330" y="68237"/>
            <a:ext cx="5071270" cy="268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13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F6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65042-39FA-4EC6-A81B-635296C3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Solutions</a:t>
            </a:r>
          </a:p>
        </p:txBody>
      </p:sp>
      <p:pic>
        <p:nvPicPr>
          <p:cNvPr id="4" name="Picture 3" descr="A group of people sitting around a table with papers and pens&#10;&#10;Description automatically generated with low confidence">
            <a:extLst>
              <a:ext uri="{FF2B5EF4-FFF2-40B4-BE49-F238E27FC236}">
                <a16:creationId xmlns:a16="http://schemas.microsoft.com/office/drawing/2014/main" id="{5FAC1222-0F02-4760-8220-50DF62942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1" r="12615" b="-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D767A83D-3A65-4023-82CF-6E0D025890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561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3155-5207-4559-A891-48E3F55F6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Mixed groups -design the platform and create solutions helping migrants to integrate</a:t>
            </a:r>
          </a:p>
          <a:p>
            <a:r>
              <a:rPr lang="en-GB" dirty="0">
                <a:solidFill>
                  <a:srgbClr val="FFFFFF"/>
                </a:solidFill>
              </a:rPr>
              <a:t>Empowerment of migrants </a:t>
            </a:r>
          </a:p>
          <a:p>
            <a:r>
              <a:rPr lang="en-GB" dirty="0">
                <a:solidFill>
                  <a:srgbClr val="FFFFFF"/>
                </a:solidFill>
              </a:rPr>
              <a:t>Testing of the platform in a 6- month SSD phase</a:t>
            </a:r>
          </a:p>
          <a:p>
            <a:r>
              <a:rPr lang="en-GB" dirty="0">
                <a:solidFill>
                  <a:srgbClr val="FFFFFF"/>
                </a:solidFill>
              </a:rPr>
              <a:t>“</a:t>
            </a:r>
            <a:r>
              <a:rPr lang="en-GB" i="1" dirty="0">
                <a:solidFill>
                  <a:srgbClr val="FFFFFF"/>
                </a:solidFill>
              </a:rPr>
              <a:t>real life</a:t>
            </a:r>
            <a:r>
              <a:rPr lang="en-GB" dirty="0">
                <a:solidFill>
                  <a:srgbClr val="FFFFFF"/>
                </a:solidFill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7704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25CD-16B9-4CBC-85A0-56F69E54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Helvetica" panose="020B0604020202020204" pitchFamily="34" charset="0"/>
                <a:ea typeface="GungsuhChe" panose="020B0503020000020004" pitchFamily="49" charset="-127"/>
                <a:cs typeface="Helvetica" panose="020B0604020202020204" pitchFamily="34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40F5-657C-481B-9E0C-F7CD64FF5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5624"/>
            <a:ext cx="10848975" cy="4422775"/>
          </a:xfrm>
        </p:spPr>
        <p:txBody>
          <a:bodyPr>
            <a:normAutofit/>
          </a:bodyPr>
          <a:lstStyle/>
          <a:p>
            <a:pPr algn="just"/>
            <a:r>
              <a:rPr lang="en-GB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Co-creation methods produce rich data that can be difficult to interpret</a:t>
            </a:r>
          </a:p>
          <a:p>
            <a:pPr algn="just"/>
            <a:r>
              <a:rPr lang="en-GB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Ethical concerns – certain services could not be included i.e., house and car sharing</a:t>
            </a:r>
          </a:p>
          <a:p>
            <a:pPr algn="just"/>
            <a:r>
              <a:rPr lang="en-GB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Digital literacy  - D</a:t>
            </a:r>
            <a:r>
              <a:rPr lang="en-GB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igital divide (</a:t>
            </a:r>
            <a:r>
              <a:rPr lang="en-GB" sz="24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Alam</a:t>
            </a:r>
            <a:r>
              <a:rPr lang="en-GB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&amp; Imran, 2015) </a:t>
            </a:r>
            <a:r>
              <a:rPr lang="en-U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may occur on grounds such as educational level, language skills, gender, age, previous exposure to digital devices, and income (</a:t>
            </a:r>
            <a:r>
              <a:rPr lang="en-US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Farbenblum</a:t>
            </a:r>
            <a:r>
              <a:rPr lang="en-U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Berg </a:t>
            </a:r>
            <a:r>
              <a:rPr lang="en-US" sz="24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&amp;</a:t>
            </a:r>
            <a:r>
              <a:rPr lang="en-U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Kintominas</a:t>
            </a:r>
            <a:r>
              <a:rPr lang="en-US" sz="24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2018) – need for digital training courses to be built into the platform and provided in the community. </a:t>
            </a:r>
            <a:r>
              <a:rPr lang="en-US" sz="240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Some service providers were not tech savvy and did not have up to date systems.</a:t>
            </a:r>
          </a:p>
          <a:p>
            <a:pPr algn="just"/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Some migrants do not have access to devices and WIFI is costly – Need for Free Wi-Fi, access via hubs in NGOs and libraries</a:t>
            </a:r>
            <a:endParaRPr lang="en-GB" sz="2400" b="0" i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82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AB0B-84FB-44E9-B603-3EADA4C5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7635-139D-4805-9B60-19068862C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Fears of digital surveillance (Dekker et al., 2016; Gillespie et al., 2018).– migrants fear registering their emails – need offline content and </a:t>
            </a:r>
            <a:r>
              <a:rPr lang="en-GB" sz="24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privacy legislation to be built into the system in a simple format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en-GB" sz="24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multiple languages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reassuring migrants their data will be kept private</a:t>
            </a:r>
          </a:p>
          <a:p>
            <a:pPr algn="just">
              <a:defRPr/>
            </a:pPr>
            <a:r>
              <a:rPr lang="en-GB" sz="2400" b="0" i="0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Circulation of (mis)(dis)information – </a:t>
            </a:r>
            <a:r>
              <a:rPr lang="en-GB" sz="24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create stakeholder groups with migrants in order to undertake platform maintenance to vet all links and ensure </a:t>
            </a:r>
            <a:r>
              <a:rPr lang="en-GB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reliability, credibility, protection</a:t>
            </a:r>
            <a:endParaRPr lang="en-GB" sz="2400" b="0" i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 recommendations - </a:t>
            </a:r>
            <a:r>
              <a:rPr lang="en-GB" sz="2400" dirty="0"/>
              <a:t>Co-creation in policy making labs - UK, EC expert committees</a:t>
            </a:r>
          </a:p>
          <a:p>
            <a:pPr algn="just"/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Need to </a:t>
            </a:r>
            <a:r>
              <a:rPr lang="en-GB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co-create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information campaigns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to ensure platform uptake and reach hidden groups </a:t>
            </a:r>
            <a:endParaRPr lang="en-GB" sz="2400" dirty="0"/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33606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28225B"/>
      </a:dk1>
      <a:lt1>
        <a:srgbClr val="FFFFFF"/>
      </a:lt1>
      <a:dk2>
        <a:srgbClr val="27225A"/>
      </a:dk2>
      <a:lt2>
        <a:srgbClr val="FFFFFF"/>
      </a:lt2>
      <a:accent1>
        <a:srgbClr val="2CABE2"/>
      </a:accent1>
      <a:accent2>
        <a:srgbClr val="F5008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1657</Words>
  <Application>Microsoft Office PowerPoint</Application>
  <PresentationFormat>Breitbild</PresentationFormat>
  <Paragraphs>118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Times New Roman</vt:lpstr>
      <vt:lpstr>1_Office Theme</vt:lpstr>
      <vt:lpstr>PowerPoint-Präsentation</vt:lpstr>
      <vt:lpstr>Co-creation – strength based approach</vt:lpstr>
      <vt:lpstr>Barriers to migrant integration</vt:lpstr>
      <vt:lpstr>MIICT - Co-creation Methodology</vt:lpstr>
      <vt:lpstr>Co-creating ICTs</vt:lpstr>
      <vt:lpstr>Inspiration  Aim: Eliciting Challenges</vt:lpstr>
      <vt:lpstr>Solutions</vt:lpstr>
      <vt:lpstr>Challenges</vt:lpstr>
      <vt:lpstr>Barriers</vt:lpstr>
      <vt:lpstr>Recommendations –  Co-design for public service handbook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 Karen</dc:creator>
  <cp:lastModifiedBy>MB</cp:lastModifiedBy>
  <cp:revision>54</cp:revision>
  <dcterms:created xsi:type="dcterms:W3CDTF">2022-01-06T11:00:53Z</dcterms:created>
  <dcterms:modified xsi:type="dcterms:W3CDTF">2022-01-27T12:58:39Z</dcterms:modified>
</cp:coreProperties>
</file>