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32" r:id="rId2"/>
    <p:sldId id="337" r:id="rId3"/>
    <p:sldId id="333" r:id="rId4"/>
    <p:sldId id="317" r:id="rId5"/>
    <p:sldId id="328" r:id="rId6"/>
    <p:sldId id="276" r:id="rId7"/>
    <p:sldId id="270" r:id="rId8"/>
    <p:sldId id="314" r:id="rId9"/>
    <p:sldId id="358" r:id="rId10"/>
    <p:sldId id="359" r:id="rId11"/>
    <p:sldId id="360" r:id="rId12"/>
    <p:sldId id="273" r:id="rId13"/>
    <p:sldId id="362" r:id="rId14"/>
    <p:sldId id="361" r:id="rId15"/>
    <p:sldId id="338" r:id="rId16"/>
    <p:sldId id="339" r:id="rId17"/>
    <p:sldId id="340" r:id="rId18"/>
    <p:sldId id="341" r:id="rId19"/>
    <p:sldId id="344" r:id="rId20"/>
    <p:sldId id="343" r:id="rId21"/>
    <p:sldId id="342" r:id="rId22"/>
    <p:sldId id="345" r:id="rId23"/>
    <p:sldId id="349" r:id="rId24"/>
    <p:sldId id="363" r:id="rId25"/>
    <p:sldId id="330" r:id="rId26"/>
    <p:sldId id="355" r:id="rId27"/>
    <p:sldId id="354" r:id="rId28"/>
    <p:sldId id="346" r:id="rId29"/>
    <p:sldId id="356" r:id="rId30"/>
    <p:sldId id="274" r:id="rId31"/>
    <p:sldId id="336" r:id="rId32"/>
    <p:sldId id="357" r:id="rId33"/>
    <p:sldId id="308" r:id="rId34"/>
    <p:sldId id="312" r:id="rId35"/>
  </p:sldIdLst>
  <p:sldSz cx="12192000" cy="6858000"/>
  <p:notesSz cx="6797675" cy="9926638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Helvetica Neue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grgq0pUweSylT+2DUZmy5QpUKP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95D1CF-F1B4-431D-B879-AE99F9A3DAFC}">
  <a:tblStyle styleId="{D395D1CF-F1B4-431D-B879-AE99F9A3DAF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1FA"/>
          </a:solidFill>
        </a:fill>
      </a:tcStyle>
    </a:wholeTbl>
    <a:band1H>
      <a:tcTxStyle/>
      <a:tcStyle>
        <a:tcBdr/>
        <a:fill>
          <a:solidFill>
            <a:srgbClr val="CBE2F4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E2F4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95F943D-235C-4566-A2BB-26C5A8D0CC7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68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7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50E0372-44BC-4526-89AE-E0BB9FF878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8903DBF-2350-4917-B2F4-075AE3EA36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B6A6E-016D-4453-AAE6-2F5610767AA7}" type="datetimeFigureOut">
              <a:rPr lang="es-ES" smtClean="0"/>
              <a:t>28/01/2022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1AB2FF-4ED8-417A-B695-77806DCB9A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AC452DC-962A-4861-81CD-08A474ED4D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9C70C-1931-4657-A0F9-EBD82F4C1AC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106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5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5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:notes"/>
          <p:cNvSpPr txBox="1">
            <a:spLocks noGrp="1"/>
          </p:cNvSpPr>
          <p:nvPr>
            <p:ph type="body" idx="1"/>
          </p:nvPr>
        </p:nvSpPr>
        <p:spPr>
          <a:xfrm>
            <a:off x="685800" y="4399143"/>
            <a:ext cx="5486400" cy="35992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621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:notes"/>
          <p:cNvSpPr txBox="1">
            <a:spLocks noGrp="1"/>
          </p:cNvSpPr>
          <p:nvPr>
            <p:ph type="body" idx="1"/>
          </p:nvPr>
        </p:nvSpPr>
        <p:spPr>
          <a:xfrm>
            <a:off x="685800" y="4399143"/>
            <a:ext cx="5486400" cy="35992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2377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5:notes"/>
          <p:cNvSpPr txBox="1">
            <a:spLocks noGrp="1"/>
          </p:cNvSpPr>
          <p:nvPr>
            <p:ph type="body" idx="1"/>
          </p:nvPr>
        </p:nvSpPr>
        <p:spPr>
          <a:xfrm>
            <a:off x="685800" y="4399143"/>
            <a:ext cx="5486400" cy="359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9" name="Google Shape;19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2437"/>
            <a:ext cx="2971800" cy="45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495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8793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:notes"/>
          <p:cNvSpPr txBox="1">
            <a:spLocks noGrp="1"/>
          </p:cNvSpPr>
          <p:nvPr>
            <p:ph type="body" idx="1"/>
          </p:nvPr>
        </p:nvSpPr>
        <p:spPr>
          <a:xfrm>
            <a:off x="679768" y="4775667"/>
            <a:ext cx="5438140" cy="39073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p5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57:notes"/>
          <p:cNvSpPr txBox="1">
            <a:spLocks noGrp="1"/>
          </p:cNvSpPr>
          <p:nvPr>
            <p:ph type="sldNum" idx="12"/>
          </p:nvPr>
        </p:nvSpPr>
        <p:spPr>
          <a:xfrm>
            <a:off x="3850445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59"/>
          <p:cNvSpPr txBox="1">
            <a:spLocks noGrp="1"/>
          </p:cNvSpPr>
          <p:nvPr>
            <p:ph type="body" idx="2"/>
          </p:nvPr>
        </p:nvSpPr>
        <p:spPr>
          <a:xfrm>
            <a:off x="1524000" y="4315587"/>
            <a:ext cx="9144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59"/>
          <p:cNvPicPr preferRelativeResize="0"/>
          <p:nvPr/>
        </p:nvPicPr>
        <p:blipFill rotWithShape="1">
          <a:blip r:embed="rId2">
            <a:alphaModFix/>
          </a:blip>
          <a:srcRect t="19487" b="19379"/>
          <a:stretch/>
        </p:blipFill>
        <p:spPr>
          <a:xfrm>
            <a:off x="2347926" y="570873"/>
            <a:ext cx="7475131" cy="255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59"/>
          <p:cNvPicPr preferRelativeResize="0"/>
          <p:nvPr/>
        </p:nvPicPr>
        <p:blipFill rotWithShape="1">
          <a:blip r:embed="rId3">
            <a:alphaModFix/>
          </a:blip>
          <a:srcRect r="11731" b="77363"/>
          <a:stretch/>
        </p:blipFill>
        <p:spPr>
          <a:xfrm>
            <a:off x="2850130" y="5747391"/>
            <a:ext cx="6491431" cy="90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498" y="6226560"/>
            <a:ext cx="5588000" cy="7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498" y="6226560"/>
            <a:ext cx="5588000" cy="7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4"/>
          <p:cNvSpPr/>
          <p:nvPr/>
        </p:nvSpPr>
        <p:spPr>
          <a:xfrm>
            <a:off x="0" y="6377651"/>
            <a:ext cx="12192000" cy="601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48;p64"/>
          <p:cNvPicPr preferRelativeResize="0"/>
          <p:nvPr/>
        </p:nvPicPr>
        <p:blipFill rotWithShape="1">
          <a:blip r:embed="rId2">
            <a:alphaModFix/>
          </a:blip>
          <a:srcRect l="24527" r="24995"/>
          <a:stretch/>
        </p:blipFill>
        <p:spPr>
          <a:xfrm>
            <a:off x="-548640" y="137161"/>
            <a:ext cx="13167359" cy="605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2000" y="6620535"/>
            <a:ext cx="5588000" cy="7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6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6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6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498" y="6226560"/>
            <a:ext cx="5588000" cy="7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498" y="6226560"/>
            <a:ext cx="5588000" cy="7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498" y="6226560"/>
            <a:ext cx="5588000" cy="7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04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8"/>
          <p:cNvSpPr/>
          <p:nvPr/>
        </p:nvSpPr>
        <p:spPr>
          <a:xfrm>
            <a:off x="-690880" y="-467360"/>
            <a:ext cx="13675361" cy="2158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  <a:defRPr sz="4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B8A9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B8A9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" name="Google Shape;15;p5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07992" y="6311900"/>
            <a:ext cx="1345808" cy="38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5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6498" y="6226560"/>
            <a:ext cx="5588000" cy="76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C7388D4C-B170-4A4F-8B34-7AE8A0CE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7CAC1F-CEC2-4932-9ABE-982E2F46240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1FD956-2055-439E-B17C-114575DDB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40" y="0"/>
            <a:ext cx="10209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43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80A23EC-433F-467A-9C74-01B50A605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289" y="1974310"/>
            <a:ext cx="4848225" cy="32289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53E7051-081B-49D4-B594-01FA1A411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763610" cy="4351338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Enrich IMMERSE with adapted services for migrant people with </a:t>
            </a:r>
            <a:r>
              <a:rPr lang="en-US" b="1" dirty="0"/>
              <a:t>disabilities or learning difficulties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011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40F14-3F8B-4150-BFEE-0A6C20ACD6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Keep up </a:t>
            </a:r>
            <a:r>
              <a:rPr lang="en-US" b="1" dirty="0"/>
              <a:t>the motivation </a:t>
            </a:r>
            <a:r>
              <a:rPr lang="en-US" dirty="0"/>
              <a:t>of all participants during the project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7F4E4A-71A7-41B9-B066-E6B56422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374" y="2686465"/>
            <a:ext cx="526732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81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"/>
          <p:cNvSpPr txBox="1">
            <a:spLocks noGrp="1"/>
          </p:cNvSpPr>
          <p:nvPr>
            <p:ph type="body" idx="1"/>
          </p:nvPr>
        </p:nvSpPr>
        <p:spPr>
          <a:xfrm>
            <a:off x="189535" y="1603683"/>
            <a:ext cx="7444666" cy="479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Platform was not so </a:t>
            </a:r>
            <a:r>
              <a:rPr lang="en-US" b="1" dirty="0"/>
              <a:t>intuitive</a:t>
            </a:r>
            <a:r>
              <a:rPr lang="en-US" dirty="0"/>
              <a:t> both for skilled computer users and those with limited computer skills at the first moment 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C608A9F-0AF5-475A-A2D0-F6354D56C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822" y="2297668"/>
            <a:ext cx="3914029" cy="260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16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CEE2617-27C5-4D3D-B7D9-88A7E0738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578" y="2230671"/>
            <a:ext cx="4846740" cy="323116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DE3E94-F9CA-4B7B-BFB5-273ECDD91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1466" y="2230671"/>
            <a:ext cx="4541668" cy="4351338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Solve some error </a:t>
            </a:r>
            <a:r>
              <a:rPr lang="en-US" b="1" dirty="0"/>
              <a:t>translations </a:t>
            </a:r>
            <a:r>
              <a:rPr lang="en-US" dirty="0"/>
              <a:t>on IMMERSE services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2189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36B4A0-6E73-4A90-A416-F444092A8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021062" cy="4351338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Improve access for </a:t>
            </a:r>
            <a:r>
              <a:rPr lang="en-US" b="1" dirty="0"/>
              <a:t>hand-held devices</a:t>
            </a:r>
            <a:endParaRPr lang="en-US" dirty="0"/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B4F955C-7D3B-4BE9-BDE4-340F6B354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740" y="2415381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19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D796622-9398-4838-BB01-BBCF6ED1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276"/>
            <a:ext cx="11762173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What did the participants share with us about ICTs as IMMERSE?</a:t>
            </a:r>
            <a:endParaRPr lang="es-ES" sz="3600" b="1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11B037-BB39-48FA-A763-2BE7D517A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892" y="1754604"/>
            <a:ext cx="6913856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(M) </a:t>
            </a:r>
            <a:r>
              <a:rPr lang="en-US" b="1" dirty="0"/>
              <a:t>Do you think that the IMMERSE platform is enhancing your learning capabilities? </a:t>
            </a:r>
          </a:p>
          <a:p>
            <a:pPr marL="114300" indent="0">
              <a:buNone/>
            </a:pPr>
            <a:r>
              <a:rPr lang="en-US" dirty="0"/>
              <a:t>	I totally agree, every time you get more involved in the platform you learn more, every time you open a section </a:t>
            </a:r>
            <a:r>
              <a:rPr lang="en-US" b="1" dirty="0"/>
              <a:t>you discover something else that can be useful to you</a:t>
            </a:r>
            <a:r>
              <a:rPr lang="en-US" dirty="0"/>
              <a:t>, you have to get very involved for that. </a:t>
            </a:r>
          </a:p>
          <a:p>
            <a:pPr marL="114300" indent="0">
              <a:buNone/>
            </a:pPr>
            <a:r>
              <a:rPr lang="en-US" b="1" dirty="0"/>
              <a:t>	You can also improve your digital competences, </a:t>
            </a:r>
            <a:r>
              <a:rPr lang="en-US" dirty="0"/>
              <a:t>because you have to learn how to use a mobile or a computer in order to access to the platform and </a:t>
            </a:r>
            <a:r>
              <a:rPr lang="en-US" b="1" dirty="0"/>
              <a:t>you have to try out different options and that makes you learn in the end. 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71F37AE-5C32-4158-A4E4-2B2028D3B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60" y="1961966"/>
            <a:ext cx="4790748" cy="33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56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C4276E-8EEF-4F2D-A710-5E4099671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(M) Based on your experiences with the IMMERSE platform, how would you scale the support you get for integration in Spain by using a scale of 1-5? </a:t>
            </a:r>
            <a:endParaRPr lang="es-ES" dirty="0"/>
          </a:p>
          <a:p>
            <a:pPr marL="114300" indent="0">
              <a:buNone/>
            </a:pPr>
            <a:r>
              <a:rPr lang="es-ES" dirty="0" err="1"/>
              <a:t>Personally</a:t>
            </a:r>
            <a:r>
              <a:rPr lang="es-ES" dirty="0"/>
              <a:t> I </a:t>
            </a:r>
            <a:r>
              <a:rPr lang="es-ES" dirty="0" err="1"/>
              <a:t>think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5</a:t>
            </a:r>
            <a:r>
              <a:rPr lang="es-ES" b="1" dirty="0"/>
              <a:t>, </a:t>
            </a:r>
            <a:r>
              <a:rPr lang="es-ES" b="1" dirty="0" err="1"/>
              <a:t>it</a:t>
            </a:r>
            <a:r>
              <a:rPr lang="es-ES" b="1" dirty="0"/>
              <a:t> </a:t>
            </a:r>
            <a:r>
              <a:rPr lang="es-ES" b="1" dirty="0" err="1"/>
              <a:t>is</a:t>
            </a:r>
            <a:r>
              <a:rPr lang="es-ES" b="1" dirty="0"/>
              <a:t> a </a:t>
            </a:r>
            <a:r>
              <a:rPr lang="es-ES" b="1" dirty="0" err="1"/>
              <a:t>great</a:t>
            </a:r>
            <a:r>
              <a:rPr lang="es-ES" b="1" dirty="0"/>
              <a:t> </a:t>
            </a:r>
            <a:r>
              <a:rPr lang="es-ES" b="1" dirty="0" err="1"/>
              <a:t>support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integration</a:t>
            </a:r>
            <a:r>
              <a:rPr lang="es-ES" b="1" dirty="0"/>
              <a:t> </a:t>
            </a:r>
            <a:r>
              <a:rPr lang="es-ES" b="1" dirty="0" err="1"/>
              <a:t>because</a:t>
            </a:r>
            <a:r>
              <a:rPr lang="es-ES" b="1" dirty="0"/>
              <a:t> I </a:t>
            </a:r>
            <a:r>
              <a:rPr lang="es-ES" b="1" dirty="0" err="1"/>
              <a:t>think</a:t>
            </a:r>
            <a:r>
              <a:rPr lang="es-ES" b="1" dirty="0"/>
              <a:t> </a:t>
            </a:r>
            <a:r>
              <a:rPr lang="es-ES" b="1" dirty="0" err="1"/>
              <a:t>it</a:t>
            </a:r>
            <a:r>
              <a:rPr lang="es-ES" b="1" dirty="0"/>
              <a:t> has the </a:t>
            </a:r>
            <a:r>
              <a:rPr lang="es-ES" b="1" dirty="0" err="1"/>
              <a:t>topics</a:t>
            </a:r>
            <a:r>
              <a:rPr lang="es-ES" b="1" dirty="0"/>
              <a:t> </a:t>
            </a:r>
            <a:r>
              <a:rPr lang="es-ES" b="1" dirty="0" err="1"/>
              <a:t>very</a:t>
            </a:r>
            <a:r>
              <a:rPr lang="es-ES" b="1" dirty="0"/>
              <a:t> </a:t>
            </a:r>
            <a:r>
              <a:rPr lang="es-ES" b="1" dirty="0" err="1"/>
              <a:t>focused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the </a:t>
            </a:r>
            <a:r>
              <a:rPr lang="es-ES" b="1" dirty="0" err="1"/>
              <a:t>needs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the </a:t>
            </a:r>
            <a:r>
              <a:rPr lang="es-ES" b="1" dirty="0" err="1"/>
              <a:t>migrant</a:t>
            </a:r>
            <a:r>
              <a:rPr lang="es-ES" b="1" dirty="0"/>
              <a:t>.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example</a:t>
            </a:r>
            <a:r>
              <a:rPr lang="es-ES" b="1" dirty="0"/>
              <a:t>,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apply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r>
              <a:rPr lang="es-ES" b="1" dirty="0"/>
              <a:t> a </a:t>
            </a:r>
            <a:r>
              <a:rPr lang="es-ES" b="1" dirty="0" err="1"/>
              <a:t>health</a:t>
            </a:r>
            <a:r>
              <a:rPr lang="es-ES" b="1" dirty="0"/>
              <a:t> </a:t>
            </a:r>
            <a:r>
              <a:rPr lang="es-ES" b="1" dirty="0" err="1"/>
              <a:t>card</a:t>
            </a:r>
            <a:r>
              <a:rPr lang="es-ES" b="1" dirty="0"/>
              <a:t>, </a:t>
            </a:r>
            <a:r>
              <a:rPr lang="es-ES" b="1" dirty="0" err="1"/>
              <a:t>it</a:t>
            </a:r>
            <a:r>
              <a:rPr lang="es-ES" b="1" dirty="0"/>
              <a:t> </a:t>
            </a:r>
            <a:r>
              <a:rPr lang="es-ES" b="1" dirty="0" err="1"/>
              <a:t>tells</a:t>
            </a:r>
            <a:r>
              <a:rPr lang="es-ES" b="1" dirty="0"/>
              <a:t> </a:t>
            </a:r>
            <a:r>
              <a:rPr lang="es-ES" b="1" dirty="0" err="1"/>
              <a:t>you</a:t>
            </a:r>
            <a:r>
              <a:rPr lang="es-ES" b="1" dirty="0"/>
              <a:t> </a:t>
            </a:r>
            <a:r>
              <a:rPr lang="es-ES" b="1" dirty="0" err="1"/>
              <a:t>what</a:t>
            </a:r>
            <a:r>
              <a:rPr lang="es-ES" b="1" dirty="0"/>
              <a:t> </a:t>
            </a:r>
            <a:r>
              <a:rPr lang="es-ES" b="1" dirty="0" err="1"/>
              <a:t>steps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take</a:t>
            </a:r>
            <a:r>
              <a:rPr lang="es-ES" dirty="0"/>
              <a:t> and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very</a:t>
            </a:r>
            <a:r>
              <a:rPr lang="es-ES" dirty="0"/>
              <a:t> simple and </a:t>
            </a:r>
            <a:r>
              <a:rPr lang="es-ES" dirty="0" err="1"/>
              <a:t>explained</a:t>
            </a:r>
            <a:r>
              <a:rPr lang="es-ES" dirty="0"/>
              <a:t> in a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clear</a:t>
            </a:r>
            <a:r>
              <a:rPr lang="es-ES" dirty="0"/>
              <a:t> </a:t>
            </a:r>
            <a:r>
              <a:rPr lang="es-ES" dirty="0" err="1"/>
              <a:t>way</a:t>
            </a:r>
            <a:r>
              <a:rPr lang="es-ES" dirty="0"/>
              <a:t>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9318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4EB0A6-EC1C-479A-A84F-26A23EC1F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497" y="1772359"/>
            <a:ext cx="7693241" cy="4351338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dirty="0"/>
              <a:t>(SP) Do you think that the </a:t>
            </a:r>
            <a:r>
              <a:rPr lang="en-US" b="1" dirty="0"/>
              <a:t>IMMERSE enables and supports more effective communication between you and migrants?</a:t>
            </a:r>
          </a:p>
          <a:p>
            <a:pPr marL="114300" indent="0">
              <a:buNone/>
            </a:pPr>
            <a:r>
              <a:rPr lang="en-US" b="1" dirty="0"/>
              <a:t>IMMERSE facilitates communication at a time when there is an offer of service and users registering to make enquiries, so it is an element that contributes to generating a climate of networking and interaction, by giving access to both parties</a:t>
            </a:r>
            <a:r>
              <a:rPr lang="en-US" dirty="0"/>
              <a:t>, it will eventually have a lot of potential. </a:t>
            </a:r>
          </a:p>
          <a:p>
            <a:pPr marL="114300" indent="0">
              <a:buNone/>
            </a:pPr>
            <a:r>
              <a:rPr lang="en-US" dirty="0"/>
              <a:t>It must acquire the value of generating sufficient inputs for migrants and for organizations bigger or smaller, whether local or provincial.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CC52B2-AB0E-425D-BDDE-F5FB87721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646" y="2066400"/>
            <a:ext cx="4089937" cy="272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78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B2C396-F079-4BDE-B9D0-155B83D2F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152" y="1772359"/>
            <a:ext cx="6894250" cy="4351338"/>
          </a:xfrm>
        </p:spPr>
        <p:txBody>
          <a:bodyPr>
            <a:normAutofit fontScale="55000" lnSpcReduction="20000"/>
          </a:bodyPr>
          <a:lstStyle/>
          <a:p>
            <a:pPr marL="114300" indent="0">
              <a:buNone/>
            </a:pPr>
            <a:r>
              <a:rPr lang="en-GB" b="1" dirty="0"/>
              <a:t>FG (M.)- Would you recommend the IMMERSE platform to your friends, and why?</a:t>
            </a:r>
            <a:endParaRPr lang="es-ES" dirty="0"/>
          </a:p>
          <a:p>
            <a:pPr marL="114300" indent="0">
              <a:buNone/>
            </a:pPr>
            <a:r>
              <a:rPr lang="en-GB" b="1" dirty="0"/>
              <a:t> </a:t>
            </a:r>
            <a:endParaRPr lang="es-ES" dirty="0"/>
          </a:p>
          <a:p>
            <a:r>
              <a:rPr lang="en-GB" dirty="0"/>
              <a:t>Yes, I would recommend it for my friends and for my husband, </a:t>
            </a:r>
            <a:r>
              <a:rPr lang="en-GB" b="1" dirty="0"/>
              <a:t>for navigating and finding work.</a:t>
            </a:r>
            <a:endParaRPr lang="es-ES" b="1" dirty="0"/>
          </a:p>
          <a:p>
            <a:r>
              <a:rPr lang="en-GB" dirty="0"/>
              <a:t>Yes, </a:t>
            </a:r>
            <a:r>
              <a:rPr lang="en-GB" b="1" dirty="0"/>
              <a:t>if someone tells you how to do things it's easier</a:t>
            </a:r>
            <a:r>
              <a:rPr lang="en-GB" dirty="0"/>
              <a:t> because otherwise you don't know where the information comes from.</a:t>
            </a:r>
            <a:endParaRPr lang="es-ES" dirty="0"/>
          </a:p>
          <a:p>
            <a:r>
              <a:rPr lang="en-GB" dirty="0"/>
              <a:t>I do recommend it, </a:t>
            </a:r>
            <a:r>
              <a:rPr lang="en-GB" b="1" dirty="0"/>
              <a:t>just telling friends about it, they want to try it.</a:t>
            </a:r>
            <a:endParaRPr lang="es-ES" b="1" dirty="0"/>
          </a:p>
          <a:p>
            <a:r>
              <a:rPr lang="en-GB" dirty="0"/>
              <a:t>Yes, we would recommend it, </a:t>
            </a:r>
            <a:r>
              <a:rPr lang="en-GB" b="1" dirty="0"/>
              <a:t>we have talked to people who have been here for a long time and don't know a lot of things, </a:t>
            </a:r>
            <a:r>
              <a:rPr lang="en-GB" dirty="0"/>
              <a:t>and they ask how they can use it and when the platform will be made public.</a:t>
            </a:r>
            <a:endParaRPr lang="es-ES" dirty="0"/>
          </a:p>
          <a:p>
            <a:r>
              <a:rPr lang="en-GB" dirty="0"/>
              <a:t>Yes, I would recommend it </a:t>
            </a:r>
            <a:r>
              <a:rPr lang="en-GB" b="1" dirty="0"/>
              <a:t>for finding courses and jobs.</a:t>
            </a:r>
            <a:endParaRPr lang="es-ES" b="1" dirty="0"/>
          </a:p>
          <a:p>
            <a:r>
              <a:rPr lang="en-GB" dirty="0"/>
              <a:t>Yes, I would recommend it to my friends for jobs and courses and to learn the language, because if you don't know Spanish, </a:t>
            </a:r>
            <a:r>
              <a:rPr lang="en-GB" b="1" dirty="0"/>
              <a:t>this platform is good to learn a lot of things.</a:t>
            </a:r>
            <a:endParaRPr lang="es-ES" b="1" dirty="0"/>
          </a:p>
          <a:p>
            <a:r>
              <a:rPr lang="en-GB" dirty="0"/>
              <a:t> Yes, for friends, </a:t>
            </a:r>
            <a:r>
              <a:rPr lang="en-GB" b="1" dirty="0"/>
              <a:t>to find a job and to learn the language</a:t>
            </a:r>
            <a:r>
              <a:rPr lang="en-GB" dirty="0"/>
              <a:t>. You can teach your friends who don't know the language how live in Spain and teach them how to use it.</a:t>
            </a: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8C6288-8D39-496B-901A-2F60AC158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642" y="1877290"/>
            <a:ext cx="4652206" cy="310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28742E-5C23-4A5B-BB5C-F15A1A036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575" y="1843380"/>
            <a:ext cx="7283157" cy="4351338"/>
          </a:xfrm>
        </p:spPr>
        <p:txBody>
          <a:bodyPr>
            <a:normAutofit fontScale="55000" lnSpcReduction="20000"/>
          </a:bodyPr>
          <a:lstStyle/>
          <a:p>
            <a:pPr marL="114300" indent="0">
              <a:buNone/>
            </a:pPr>
            <a:r>
              <a:rPr lang="es-ES" b="1" dirty="0"/>
              <a:t>FG (SP) </a:t>
            </a:r>
            <a:r>
              <a:rPr lang="es-ES" b="1" dirty="0" err="1"/>
              <a:t>Would</a:t>
            </a:r>
            <a:r>
              <a:rPr lang="es-ES" b="1" dirty="0"/>
              <a:t> </a:t>
            </a:r>
            <a:r>
              <a:rPr lang="es-ES" b="1" dirty="0" err="1"/>
              <a:t>you</a:t>
            </a:r>
            <a:r>
              <a:rPr lang="es-ES" b="1" dirty="0"/>
              <a:t> </a:t>
            </a:r>
            <a:r>
              <a:rPr lang="es-ES" b="1" dirty="0" err="1"/>
              <a:t>recommend</a:t>
            </a:r>
            <a:r>
              <a:rPr lang="es-ES" b="1" dirty="0"/>
              <a:t> the IMMERSE </a:t>
            </a:r>
            <a:r>
              <a:rPr lang="es-ES" b="1" dirty="0" err="1"/>
              <a:t>platform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your</a:t>
            </a:r>
            <a:r>
              <a:rPr lang="es-ES" b="1" dirty="0"/>
              <a:t> </a:t>
            </a:r>
            <a:r>
              <a:rPr lang="es-ES" b="1" dirty="0" err="1"/>
              <a:t>colleagues</a:t>
            </a:r>
            <a:r>
              <a:rPr lang="es-ES" b="1" dirty="0"/>
              <a:t>, and </a:t>
            </a:r>
            <a:r>
              <a:rPr lang="es-ES" b="1" dirty="0" err="1"/>
              <a:t>why</a:t>
            </a:r>
            <a:r>
              <a:rPr lang="es-ES" b="1" dirty="0"/>
              <a:t>?</a:t>
            </a:r>
            <a:endParaRPr lang="es-ES" dirty="0"/>
          </a:p>
          <a:p>
            <a:pPr marL="114300" indent="0">
              <a:buNone/>
            </a:pPr>
            <a:r>
              <a:rPr lang="es-ES" dirty="0"/>
              <a:t> </a:t>
            </a:r>
          </a:p>
          <a:p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seems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me </a:t>
            </a:r>
            <a:r>
              <a:rPr lang="es-ES" dirty="0" err="1"/>
              <a:t>that</a:t>
            </a:r>
            <a:r>
              <a:rPr lang="es-ES" dirty="0"/>
              <a:t> I </a:t>
            </a:r>
            <a:r>
              <a:rPr lang="es-ES" dirty="0" err="1"/>
              <a:t>would</a:t>
            </a:r>
            <a:r>
              <a:rPr lang="es-ES" dirty="0"/>
              <a:t> </a:t>
            </a:r>
            <a:r>
              <a:rPr lang="es-ES" dirty="0" err="1"/>
              <a:t>recommend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the </a:t>
            </a:r>
            <a:r>
              <a:rPr lang="es-ES" dirty="0" err="1"/>
              <a:t>point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view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participation</a:t>
            </a:r>
            <a:r>
              <a:rPr lang="es-ES" dirty="0"/>
              <a:t> and </a:t>
            </a:r>
            <a:r>
              <a:rPr lang="es-ES" dirty="0" err="1"/>
              <a:t>contact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migrants</a:t>
            </a:r>
            <a:r>
              <a:rPr lang="es-ES" b="1" dirty="0"/>
              <a:t>, </a:t>
            </a:r>
            <a:r>
              <a:rPr lang="es-ES" b="1" dirty="0" err="1"/>
              <a:t>it</a:t>
            </a:r>
            <a:r>
              <a:rPr lang="es-ES" b="1" dirty="0"/>
              <a:t> can be </a:t>
            </a:r>
            <a:r>
              <a:rPr lang="es-ES" b="1" dirty="0" err="1"/>
              <a:t>an</a:t>
            </a:r>
            <a:r>
              <a:rPr lang="es-ES" b="1" dirty="0"/>
              <a:t> </a:t>
            </a:r>
            <a:r>
              <a:rPr lang="es-ES" b="1" dirty="0" err="1"/>
              <a:t>opportunity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contact</a:t>
            </a:r>
            <a:r>
              <a:rPr lang="es-ES" b="1" dirty="0"/>
              <a:t> </a:t>
            </a:r>
            <a:r>
              <a:rPr lang="es-ES" b="1" dirty="0" err="1"/>
              <a:t>with</a:t>
            </a:r>
            <a:r>
              <a:rPr lang="es-ES" b="1" dirty="0"/>
              <a:t> </a:t>
            </a:r>
            <a:r>
              <a:rPr lang="es-ES" b="1" dirty="0" err="1"/>
              <a:t>them</a:t>
            </a:r>
            <a:r>
              <a:rPr lang="es-ES" b="1" dirty="0"/>
              <a:t>.</a:t>
            </a:r>
          </a:p>
          <a:p>
            <a:r>
              <a:rPr lang="es-ES" dirty="0"/>
              <a:t>I </a:t>
            </a:r>
            <a:r>
              <a:rPr lang="es-ES" dirty="0" err="1"/>
              <a:t>would</a:t>
            </a:r>
            <a:r>
              <a:rPr lang="es-ES" dirty="0"/>
              <a:t> </a:t>
            </a:r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recommend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, </a:t>
            </a:r>
            <a:r>
              <a:rPr lang="es-ES" b="1" dirty="0" err="1"/>
              <a:t>it</a:t>
            </a:r>
            <a:r>
              <a:rPr lang="es-ES" b="1" dirty="0"/>
              <a:t> </a:t>
            </a:r>
            <a:r>
              <a:rPr lang="es-ES" b="1" dirty="0" err="1"/>
              <a:t>is</a:t>
            </a:r>
            <a:r>
              <a:rPr lang="es-ES" b="1" dirty="0"/>
              <a:t> compact and </a:t>
            </a:r>
            <a:r>
              <a:rPr lang="es-ES" b="1" dirty="0" err="1"/>
              <a:t>it</a:t>
            </a:r>
            <a:r>
              <a:rPr lang="es-ES" b="1" dirty="0"/>
              <a:t> </a:t>
            </a:r>
            <a:r>
              <a:rPr lang="es-ES" b="1" dirty="0" err="1"/>
              <a:t>facilitates</a:t>
            </a:r>
            <a:r>
              <a:rPr lang="es-ES" b="1" dirty="0"/>
              <a:t> </a:t>
            </a:r>
            <a:r>
              <a:rPr lang="es-ES" b="1" dirty="0" err="1"/>
              <a:t>communication</a:t>
            </a:r>
            <a:r>
              <a:rPr lang="es-ES" b="1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migrants</a:t>
            </a:r>
            <a:r>
              <a:rPr lang="es-ES" b="1" dirty="0"/>
              <a:t>. I </a:t>
            </a:r>
            <a:r>
              <a:rPr lang="es-ES" b="1" dirty="0" err="1"/>
              <a:t>don't</a:t>
            </a:r>
            <a:r>
              <a:rPr lang="es-ES" b="1" dirty="0"/>
              <a:t> </a:t>
            </a:r>
            <a:r>
              <a:rPr lang="es-ES" b="1" dirty="0" err="1"/>
              <a:t>know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any</a:t>
            </a:r>
            <a:r>
              <a:rPr lang="es-ES" b="1" dirty="0"/>
              <a:t> </a:t>
            </a:r>
            <a:r>
              <a:rPr lang="es-ES" b="1" dirty="0" err="1"/>
              <a:t>other</a:t>
            </a:r>
            <a:r>
              <a:rPr lang="es-ES" b="1" dirty="0"/>
              <a:t> </a:t>
            </a:r>
            <a:r>
              <a:rPr lang="es-ES" b="1" dirty="0" err="1"/>
              <a:t>platform</a:t>
            </a:r>
            <a:r>
              <a:rPr lang="es-ES" b="1" dirty="0"/>
              <a:t> </a:t>
            </a:r>
            <a:r>
              <a:rPr lang="es-ES" b="1" dirty="0" err="1"/>
              <a:t>that</a:t>
            </a:r>
            <a:r>
              <a:rPr lang="es-ES" b="1" dirty="0"/>
              <a:t> </a:t>
            </a:r>
            <a:r>
              <a:rPr lang="es-ES" b="1" dirty="0" err="1"/>
              <a:t>provides</a:t>
            </a:r>
            <a:r>
              <a:rPr lang="es-ES" b="1" dirty="0"/>
              <a:t> so </a:t>
            </a:r>
            <a:r>
              <a:rPr lang="es-ES" b="1" dirty="0" err="1"/>
              <a:t>much</a:t>
            </a:r>
            <a:r>
              <a:rPr lang="es-ES" b="1" dirty="0"/>
              <a:t> </a:t>
            </a:r>
            <a:r>
              <a:rPr lang="es-ES" b="1" dirty="0" err="1"/>
              <a:t>information</a:t>
            </a:r>
            <a:r>
              <a:rPr lang="es-ES" b="1" dirty="0"/>
              <a:t>.</a:t>
            </a:r>
          </a:p>
          <a:p>
            <a:r>
              <a:rPr lang="es-ES" b="1" dirty="0"/>
              <a:t>I </a:t>
            </a:r>
            <a:r>
              <a:rPr lang="es-ES" b="1" dirty="0" err="1"/>
              <a:t>would</a:t>
            </a:r>
            <a:r>
              <a:rPr lang="es-ES" b="1" dirty="0"/>
              <a:t> </a:t>
            </a:r>
            <a:r>
              <a:rPr lang="es-ES" b="1" dirty="0" err="1"/>
              <a:t>recommend</a:t>
            </a:r>
            <a:r>
              <a:rPr lang="es-ES" b="1" dirty="0"/>
              <a:t> </a:t>
            </a:r>
            <a:r>
              <a:rPr lang="es-ES" b="1" dirty="0" err="1"/>
              <a:t>it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all</a:t>
            </a:r>
            <a:r>
              <a:rPr lang="es-ES" b="1" dirty="0"/>
              <a:t> </a:t>
            </a:r>
            <a:r>
              <a:rPr lang="es-ES" b="1" dirty="0" err="1"/>
              <a:t>migrant</a:t>
            </a:r>
            <a:r>
              <a:rPr lang="es-ES" b="1" dirty="0"/>
              <a:t> </a:t>
            </a:r>
            <a:r>
              <a:rPr lang="es-ES" b="1" dirty="0" err="1"/>
              <a:t>users</a:t>
            </a:r>
            <a:r>
              <a:rPr lang="es-ES" b="1" dirty="0"/>
              <a:t>, </a:t>
            </a:r>
            <a:r>
              <a:rPr lang="es-ES" dirty="0" err="1"/>
              <a:t>it</a:t>
            </a:r>
            <a:r>
              <a:rPr lang="es-ES" dirty="0"/>
              <a:t> has a </a:t>
            </a:r>
            <a:r>
              <a:rPr lang="es-ES" dirty="0" err="1"/>
              <a:t>lot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information</a:t>
            </a:r>
            <a:r>
              <a:rPr lang="es-ES" dirty="0"/>
              <a:t>, </a:t>
            </a:r>
            <a:r>
              <a:rPr lang="es-ES" dirty="0" err="1"/>
              <a:t>they</a:t>
            </a:r>
            <a:r>
              <a:rPr lang="es-ES" dirty="0"/>
              <a:t> can prepare C.V., </a:t>
            </a:r>
            <a:r>
              <a:rPr lang="es-ES" dirty="0" err="1"/>
              <a:t>access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,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needs</a:t>
            </a:r>
            <a:r>
              <a:rPr lang="es-ES" dirty="0"/>
              <a:t> are </a:t>
            </a:r>
            <a:r>
              <a:rPr lang="es-ES" dirty="0" err="1"/>
              <a:t>well</a:t>
            </a:r>
            <a:r>
              <a:rPr lang="es-ES" dirty="0"/>
              <a:t> </a:t>
            </a:r>
            <a:r>
              <a:rPr lang="es-ES" dirty="0" err="1"/>
              <a:t>covered</a:t>
            </a:r>
            <a:r>
              <a:rPr lang="es-ES" dirty="0"/>
              <a:t> in the </a:t>
            </a:r>
            <a:r>
              <a:rPr lang="es-ES" dirty="0" err="1"/>
              <a:t>platform</a:t>
            </a:r>
            <a:r>
              <a:rPr lang="es-ES" dirty="0"/>
              <a:t>.</a:t>
            </a:r>
          </a:p>
          <a:p>
            <a:r>
              <a:rPr lang="es-ES" dirty="0"/>
              <a:t>In line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colleagues</a:t>
            </a:r>
            <a:r>
              <a:rPr lang="es-ES" dirty="0"/>
              <a:t>, </a:t>
            </a:r>
            <a:r>
              <a:rPr lang="es-ES" b="1" dirty="0"/>
              <a:t>I </a:t>
            </a:r>
            <a:r>
              <a:rPr lang="es-ES" b="1" dirty="0" err="1"/>
              <a:t>would</a:t>
            </a:r>
            <a:r>
              <a:rPr lang="es-ES" b="1" dirty="0"/>
              <a:t> </a:t>
            </a:r>
            <a:r>
              <a:rPr lang="es-ES" b="1" dirty="0" err="1"/>
              <a:t>recommend</a:t>
            </a:r>
            <a:r>
              <a:rPr lang="es-ES" b="1" dirty="0"/>
              <a:t> </a:t>
            </a:r>
            <a:r>
              <a:rPr lang="es-ES" b="1" dirty="0" err="1"/>
              <a:t>it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everyone</a:t>
            </a:r>
            <a:r>
              <a:rPr lang="es-ES" dirty="0"/>
              <a:t>, </a:t>
            </a:r>
            <a:r>
              <a:rPr lang="es-ES" dirty="0" err="1"/>
              <a:t>even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friends</a:t>
            </a:r>
            <a:r>
              <a:rPr lang="es-ES" dirty="0"/>
              <a:t>,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job</a:t>
            </a:r>
            <a:r>
              <a:rPr lang="es-ES" dirty="0"/>
              <a:t> </a:t>
            </a:r>
            <a:r>
              <a:rPr lang="es-ES" dirty="0" err="1"/>
              <a:t>offers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calendar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events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example</a:t>
            </a:r>
            <a:r>
              <a:rPr lang="es-ES" dirty="0"/>
              <a:t>,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accessible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everyone</a:t>
            </a:r>
            <a:r>
              <a:rPr lang="es-ES" dirty="0"/>
              <a:t>,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great</a:t>
            </a:r>
            <a:r>
              <a:rPr lang="es-ES" dirty="0"/>
              <a:t> </a:t>
            </a:r>
            <a:r>
              <a:rPr lang="es-ES" dirty="0" err="1"/>
              <a:t>interest</a:t>
            </a:r>
            <a:r>
              <a:rPr lang="es-ES" dirty="0"/>
              <a:t>.</a:t>
            </a:r>
          </a:p>
          <a:p>
            <a:r>
              <a:rPr lang="es-ES" b="1" dirty="0"/>
              <a:t>I </a:t>
            </a:r>
            <a:r>
              <a:rPr lang="es-ES" b="1" dirty="0" err="1"/>
              <a:t>would</a:t>
            </a:r>
            <a:r>
              <a:rPr lang="es-ES" b="1" dirty="0"/>
              <a:t> </a:t>
            </a:r>
            <a:r>
              <a:rPr lang="es-ES" b="1" dirty="0" err="1"/>
              <a:t>also</a:t>
            </a:r>
            <a:r>
              <a:rPr lang="es-ES" b="1" dirty="0"/>
              <a:t> </a:t>
            </a:r>
            <a:r>
              <a:rPr lang="es-ES" b="1" dirty="0" err="1"/>
              <a:t>recommend</a:t>
            </a:r>
            <a:r>
              <a:rPr lang="es-ES" b="1" dirty="0"/>
              <a:t> </a:t>
            </a:r>
            <a:r>
              <a:rPr lang="es-ES" b="1" dirty="0" err="1"/>
              <a:t>it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both</a:t>
            </a:r>
            <a:r>
              <a:rPr lang="es-ES" b="1" dirty="0"/>
              <a:t> </a:t>
            </a:r>
            <a:r>
              <a:rPr lang="es-ES" b="1" dirty="0" err="1"/>
              <a:t>users</a:t>
            </a:r>
            <a:r>
              <a:rPr lang="es-ES" b="1" dirty="0"/>
              <a:t> and </a:t>
            </a:r>
            <a:r>
              <a:rPr lang="es-ES" b="1" dirty="0" err="1"/>
              <a:t>workers</a:t>
            </a:r>
            <a:r>
              <a:rPr lang="es-ES" dirty="0"/>
              <a:t>. I </a:t>
            </a:r>
            <a:r>
              <a:rPr lang="es-ES" dirty="0" err="1"/>
              <a:t>find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interesting</a:t>
            </a:r>
            <a:r>
              <a:rPr lang="es-ES" dirty="0"/>
              <a:t>.</a:t>
            </a:r>
          </a:p>
          <a:p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colleague</a:t>
            </a:r>
            <a:r>
              <a:rPr lang="es-ES" dirty="0"/>
              <a:t> has </a:t>
            </a:r>
            <a:r>
              <a:rPr lang="es-ES" dirty="0" err="1"/>
              <a:t>told</a:t>
            </a:r>
            <a:r>
              <a:rPr lang="es-ES" dirty="0"/>
              <a:t> me, </a:t>
            </a:r>
            <a:r>
              <a:rPr lang="es-ES" b="1" dirty="0" err="1"/>
              <a:t>access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information</a:t>
            </a:r>
            <a:r>
              <a:rPr lang="es-ES" b="1" dirty="0"/>
              <a:t> </a:t>
            </a:r>
            <a:r>
              <a:rPr lang="es-ES" b="1" dirty="0" err="1"/>
              <a:t>is</a:t>
            </a:r>
            <a:r>
              <a:rPr lang="es-ES" b="1" dirty="0"/>
              <a:t> </a:t>
            </a:r>
            <a:r>
              <a:rPr lang="es-ES" b="1" dirty="0" err="1"/>
              <a:t>contrasted</a:t>
            </a:r>
            <a:r>
              <a:rPr lang="es-ES" b="1" dirty="0"/>
              <a:t> and </a:t>
            </a:r>
            <a:r>
              <a:rPr lang="es-ES" b="1" dirty="0" err="1"/>
              <a:t>collected</a:t>
            </a:r>
            <a:r>
              <a:rPr lang="es-ES" dirty="0"/>
              <a:t>.</a:t>
            </a:r>
          </a:p>
          <a:p>
            <a:pPr marL="114300" indent="0">
              <a:buNone/>
            </a:pPr>
            <a:r>
              <a:rPr lang="es-ES" dirty="0"/>
              <a:t> 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939124-2258-4C01-8297-95BAAC14A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018" y="2166152"/>
            <a:ext cx="4293588" cy="28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08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915CAF-D50A-4D9A-A798-97888516C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890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b="1" dirty="0"/>
              <a:t>MIICT FINAL CONFERENCE</a:t>
            </a:r>
            <a:br>
              <a:rPr lang="en-US" b="1" dirty="0"/>
            </a:br>
            <a:r>
              <a:rPr lang="en-US" b="1" dirty="0"/>
              <a:t>26 </a:t>
            </a:r>
            <a:r>
              <a:rPr lang="en-US" b="1" dirty="0" err="1"/>
              <a:t>th</a:t>
            </a:r>
            <a:r>
              <a:rPr lang="en-US" b="1" dirty="0"/>
              <a:t> January 2022</a:t>
            </a:r>
            <a:br>
              <a:rPr lang="en-US" b="1" dirty="0"/>
            </a:br>
            <a:endParaRPr lang="es-ES" dirty="0"/>
          </a:p>
        </p:txBody>
      </p:sp>
      <p:sp>
        <p:nvSpPr>
          <p:cNvPr id="4" name="Google Shape;68;p1">
            <a:extLst>
              <a:ext uri="{FF2B5EF4-FFF2-40B4-BE49-F238E27FC236}">
                <a16:creationId xmlns:a16="http://schemas.microsoft.com/office/drawing/2014/main" id="{380CA0DB-7BC9-4158-B070-96C6277A11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90438"/>
            <a:ext cx="6405014" cy="196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ts val="2220"/>
            </a:pPr>
            <a:endParaRPr lang="en-US" sz="2000" b="1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SzPts val="2220"/>
            </a:pPr>
            <a:endParaRPr lang="en-US" sz="2000" b="1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SzPts val="2220"/>
            </a:pPr>
            <a:endParaRPr lang="en-US" sz="2000" b="1" dirty="0"/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buSzPts val="2220"/>
              <a:buNone/>
            </a:pPr>
            <a:r>
              <a:rPr lang="en-US" sz="2000" b="1" dirty="0"/>
              <a:t>“Supporting migrants through ICTs in Spain. </a:t>
            </a: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buSzPts val="2220"/>
              <a:buNone/>
            </a:pPr>
            <a:r>
              <a:rPr lang="en-US" sz="2000" b="1" dirty="0"/>
              <a:t>The main findings from the MIICT project”</a:t>
            </a:r>
            <a:endParaRPr sz="2220" b="1" dirty="0"/>
          </a:p>
        </p:txBody>
      </p:sp>
      <p:sp>
        <p:nvSpPr>
          <p:cNvPr id="5" name="Google Shape;68;p1">
            <a:extLst>
              <a:ext uri="{FF2B5EF4-FFF2-40B4-BE49-F238E27FC236}">
                <a16:creationId xmlns:a16="http://schemas.microsoft.com/office/drawing/2014/main" id="{12A6CDFF-0542-4D79-9734-15931F31FB80}"/>
              </a:ext>
            </a:extLst>
          </p:cNvPr>
          <p:cNvSpPr txBox="1">
            <a:spLocks/>
          </p:cNvSpPr>
          <p:nvPr/>
        </p:nvSpPr>
        <p:spPr>
          <a:xfrm>
            <a:off x="2291293" y="3429000"/>
            <a:ext cx="2976752" cy="77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SzPts val="2220"/>
              <a:buNone/>
            </a:pPr>
            <a:r>
              <a:rPr lang="en-US" sz="2000" dirty="0"/>
              <a:t>Patricia Bueso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SzPts val="2220"/>
              <a:buNone/>
            </a:pPr>
            <a:r>
              <a:rPr lang="en-US" sz="2000" b="1" dirty="0"/>
              <a:t>Euro-Arab Foundation for Higher Studies (FUNDEA)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801ECDA-3B24-4D23-B341-333962642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754" y="2421476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34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9FB25E-BBEA-472C-B435-92710045E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43" y="1772359"/>
            <a:ext cx="7932938" cy="4351338"/>
          </a:xfrm>
        </p:spPr>
        <p:txBody>
          <a:bodyPr>
            <a:normAutofit fontScale="55000" lnSpcReduction="20000"/>
          </a:bodyPr>
          <a:lstStyle/>
          <a:p>
            <a:pPr marL="114300" indent="0">
              <a:buNone/>
            </a:pPr>
            <a:r>
              <a:rPr lang="es-ES" b="1" dirty="0"/>
              <a:t>FG (SP). Are </a:t>
            </a:r>
            <a:r>
              <a:rPr lang="es-ES" b="1" dirty="0" err="1"/>
              <a:t>there</a:t>
            </a:r>
            <a:r>
              <a:rPr lang="es-ES" b="1" dirty="0"/>
              <a:t> </a:t>
            </a:r>
            <a:r>
              <a:rPr lang="es-ES" b="1" dirty="0" err="1"/>
              <a:t>any</a:t>
            </a:r>
            <a:r>
              <a:rPr lang="es-ES" b="1" dirty="0"/>
              <a:t> </a:t>
            </a:r>
            <a:r>
              <a:rPr lang="es-ES" b="1" dirty="0" err="1"/>
              <a:t>barriers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migrants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use ICT-</a:t>
            </a:r>
            <a:r>
              <a:rPr lang="es-ES" b="1" dirty="0" err="1"/>
              <a:t>solutions</a:t>
            </a:r>
            <a:r>
              <a:rPr lang="es-ES" b="1" dirty="0"/>
              <a:t>? </a:t>
            </a:r>
            <a:r>
              <a:rPr lang="es-ES" b="1" dirty="0" err="1"/>
              <a:t>If</a:t>
            </a:r>
            <a:r>
              <a:rPr lang="es-ES" b="1" dirty="0"/>
              <a:t> yes, </a:t>
            </a:r>
            <a:r>
              <a:rPr lang="es-ES" b="1" dirty="0" err="1"/>
              <a:t>which</a:t>
            </a:r>
            <a:r>
              <a:rPr lang="es-ES" b="1" dirty="0"/>
              <a:t> </a:t>
            </a:r>
            <a:r>
              <a:rPr lang="es-ES" b="1" dirty="0" err="1"/>
              <a:t>ones</a:t>
            </a:r>
            <a:r>
              <a:rPr lang="es-ES" b="1" dirty="0"/>
              <a:t>?</a:t>
            </a:r>
            <a:endParaRPr lang="es-ES" dirty="0"/>
          </a:p>
          <a:p>
            <a:pPr marL="114300" indent="0">
              <a:buNone/>
            </a:pPr>
            <a:r>
              <a:rPr lang="es-ES" dirty="0"/>
              <a:t> </a:t>
            </a:r>
          </a:p>
          <a:p>
            <a:pPr lvl="0"/>
            <a:r>
              <a:rPr lang="es-ES" dirty="0"/>
              <a:t>The </a:t>
            </a:r>
            <a:r>
              <a:rPr lang="es-ES" dirty="0" err="1"/>
              <a:t>main</a:t>
            </a:r>
            <a:r>
              <a:rPr lang="es-ES" dirty="0"/>
              <a:t> </a:t>
            </a:r>
            <a:r>
              <a:rPr lang="es-ES" dirty="0" err="1"/>
              <a:t>barrier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b="1" dirty="0" err="1"/>
              <a:t>language</a:t>
            </a:r>
            <a:r>
              <a:rPr lang="es-ES" b="1" dirty="0"/>
              <a:t>,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migrants</a:t>
            </a:r>
            <a:r>
              <a:rPr lang="es-ES" dirty="0"/>
              <a:t> are </a:t>
            </a:r>
            <a:r>
              <a:rPr lang="es-ES" dirty="0" err="1"/>
              <a:t>able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use </a:t>
            </a:r>
            <a:r>
              <a:rPr lang="es-ES" dirty="0" err="1"/>
              <a:t>colloquial</a:t>
            </a:r>
            <a:r>
              <a:rPr lang="es-ES" dirty="0"/>
              <a:t> </a:t>
            </a:r>
            <a:r>
              <a:rPr lang="es-ES" dirty="0" err="1"/>
              <a:t>language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the </a:t>
            </a:r>
            <a:r>
              <a:rPr lang="es-ES" dirty="0" err="1"/>
              <a:t>language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the </a:t>
            </a:r>
            <a:r>
              <a:rPr lang="es-ES" dirty="0" err="1"/>
              <a:t>website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at a </a:t>
            </a:r>
            <a:r>
              <a:rPr lang="es-ES" dirty="0" err="1"/>
              <a:t>higher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. </a:t>
            </a:r>
            <a:r>
              <a:rPr lang="es-ES" b="1" dirty="0" err="1"/>
              <a:t>Most</a:t>
            </a:r>
            <a:r>
              <a:rPr lang="es-ES" b="1" dirty="0"/>
              <a:t> </a:t>
            </a:r>
            <a:r>
              <a:rPr lang="es-ES" b="1" dirty="0" err="1"/>
              <a:t>migrants</a:t>
            </a:r>
            <a:r>
              <a:rPr lang="es-ES" b="1" dirty="0"/>
              <a:t> do </a:t>
            </a:r>
            <a:r>
              <a:rPr lang="es-ES" b="1" dirty="0" err="1"/>
              <a:t>not</a:t>
            </a:r>
            <a:r>
              <a:rPr lang="es-ES" b="1" dirty="0"/>
              <a:t> </a:t>
            </a:r>
            <a:r>
              <a:rPr lang="es-ES" b="1" dirty="0" err="1"/>
              <a:t>have</a:t>
            </a:r>
            <a:r>
              <a:rPr lang="es-ES" b="1" dirty="0"/>
              <a:t> a </a:t>
            </a:r>
            <a:r>
              <a:rPr lang="es-ES" b="1" dirty="0" err="1"/>
              <a:t>computer</a:t>
            </a:r>
            <a:r>
              <a:rPr lang="es-ES" b="1" dirty="0"/>
              <a:t> </a:t>
            </a:r>
            <a:r>
              <a:rPr lang="es-ES" dirty="0"/>
              <a:t>and </a:t>
            </a:r>
            <a:r>
              <a:rPr lang="es-ES" dirty="0" err="1"/>
              <a:t>access</a:t>
            </a:r>
            <a:r>
              <a:rPr lang="es-ES" dirty="0"/>
              <a:t> </a:t>
            </a:r>
            <a:r>
              <a:rPr lang="es-ES" dirty="0" err="1"/>
              <a:t>via</a:t>
            </a:r>
            <a:r>
              <a:rPr lang="es-ES" dirty="0"/>
              <a:t> </a:t>
            </a:r>
            <a:r>
              <a:rPr lang="es-ES" dirty="0" err="1"/>
              <a:t>mobile</a:t>
            </a:r>
            <a:r>
              <a:rPr lang="es-ES" dirty="0"/>
              <a:t> </a:t>
            </a:r>
            <a:r>
              <a:rPr lang="es-ES" dirty="0" err="1"/>
              <a:t>phone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more </a:t>
            </a:r>
            <a:r>
              <a:rPr lang="es-ES" dirty="0" err="1"/>
              <a:t>difficult</a:t>
            </a:r>
            <a:r>
              <a:rPr lang="es-ES" dirty="0"/>
              <a:t>. </a:t>
            </a:r>
          </a:p>
          <a:p>
            <a:pPr lvl="0"/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barriers</a:t>
            </a:r>
            <a:r>
              <a:rPr lang="es-ES" dirty="0"/>
              <a:t> </a:t>
            </a:r>
            <a:r>
              <a:rPr lang="es-ES" dirty="0" err="1"/>
              <a:t>could</a:t>
            </a:r>
            <a:r>
              <a:rPr lang="es-ES" dirty="0"/>
              <a:t> be the </a:t>
            </a:r>
            <a:r>
              <a:rPr lang="es-ES" b="1" dirty="0"/>
              <a:t>digital </a:t>
            </a:r>
            <a:r>
              <a:rPr lang="es-ES" b="1" dirty="0" err="1"/>
              <a:t>competences</a:t>
            </a:r>
            <a:r>
              <a:rPr lang="es-ES" b="1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,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everybody</a:t>
            </a:r>
            <a:r>
              <a:rPr lang="es-ES" dirty="0"/>
              <a:t> has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knowledge</a:t>
            </a:r>
            <a:r>
              <a:rPr lang="es-ES" dirty="0"/>
              <a:t>, and </a:t>
            </a:r>
            <a:r>
              <a:rPr lang="es-ES" dirty="0" err="1"/>
              <a:t>access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devices</a:t>
            </a:r>
            <a:r>
              <a:rPr lang="es-ES" dirty="0"/>
              <a:t>, </a:t>
            </a:r>
            <a:r>
              <a:rPr lang="es-ES" dirty="0" err="1"/>
              <a:t>good</a:t>
            </a:r>
            <a:r>
              <a:rPr lang="es-ES" dirty="0"/>
              <a:t> </a:t>
            </a:r>
            <a:r>
              <a:rPr lang="es-ES" dirty="0" err="1"/>
              <a:t>functioning</a:t>
            </a:r>
            <a:r>
              <a:rPr lang="es-ES" dirty="0"/>
              <a:t> and </a:t>
            </a:r>
            <a:r>
              <a:rPr lang="es-ES" dirty="0" err="1"/>
              <a:t>adaptation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mobile</a:t>
            </a:r>
            <a:r>
              <a:rPr lang="es-ES" dirty="0"/>
              <a:t> </a:t>
            </a:r>
            <a:r>
              <a:rPr lang="es-ES" dirty="0" err="1"/>
              <a:t>devices</a:t>
            </a:r>
            <a:r>
              <a:rPr lang="es-ES" dirty="0"/>
              <a:t> </a:t>
            </a:r>
            <a:r>
              <a:rPr lang="es-ES" dirty="0" err="1"/>
              <a:t>would</a:t>
            </a:r>
            <a:r>
              <a:rPr lang="es-ES" dirty="0"/>
              <a:t> be </a:t>
            </a:r>
            <a:r>
              <a:rPr lang="es-ES" dirty="0" err="1"/>
              <a:t>great</a:t>
            </a:r>
            <a:r>
              <a:rPr lang="es-ES" dirty="0"/>
              <a:t>.</a:t>
            </a:r>
          </a:p>
          <a:p>
            <a:pPr lvl="0"/>
            <a:r>
              <a:rPr lang="es-ES" dirty="0"/>
              <a:t>I </a:t>
            </a:r>
            <a:r>
              <a:rPr lang="es-ES" dirty="0" err="1"/>
              <a:t>think</a:t>
            </a:r>
            <a:r>
              <a:rPr lang="es-ES" dirty="0"/>
              <a:t> the </a:t>
            </a:r>
            <a:r>
              <a:rPr lang="es-ES" dirty="0" err="1"/>
              <a:t>barriers</a:t>
            </a:r>
            <a:r>
              <a:rPr lang="es-ES" dirty="0"/>
              <a:t> are more </a:t>
            </a:r>
            <a:r>
              <a:rPr lang="es-ES" b="1" dirty="0" err="1"/>
              <a:t>educational</a:t>
            </a:r>
            <a:r>
              <a:rPr lang="es-ES" b="1" dirty="0"/>
              <a:t>,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example</a:t>
            </a:r>
            <a:r>
              <a:rPr lang="es-ES" dirty="0"/>
              <a:t> </a:t>
            </a:r>
            <a:r>
              <a:rPr lang="es-ES" dirty="0" err="1"/>
              <a:t>many</a:t>
            </a:r>
            <a:r>
              <a:rPr lang="es-ES" dirty="0"/>
              <a:t> </a:t>
            </a:r>
            <a:r>
              <a:rPr lang="es-ES" dirty="0" err="1"/>
              <a:t>people</a:t>
            </a:r>
            <a:r>
              <a:rPr lang="es-ES" dirty="0"/>
              <a:t> </a:t>
            </a:r>
            <a:r>
              <a:rPr lang="es-ES" dirty="0" err="1"/>
              <a:t>who</a:t>
            </a:r>
            <a:r>
              <a:rPr lang="es-ES" dirty="0"/>
              <a:t> come </a:t>
            </a:r>
            <a:r>
              <a:rPr lang="es-ES" dirty="0" err="1"/>
              <a:t>from</a:t>
            </a:r>
            <a:r>
              <a:rPr lang="es-ES" dirty="0"/>
              <a:t> Mali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had</a:t>
            </a:r>
            <a:r>
              <a:rPr lang="es-ES" dirty="0"/>
              <a:t> </a:t>
            </a:r>
            <a:r>
              <a:rPr lang="es-ES" dirty="0" err="1"/>
              <a:t>access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school</a:t>
            </a:r>
            <a:r>
              <a:rPr lang="es-ES" dirty="0"/>
              <a:t>, </a:t>
            </a:r>
            <a:r>
              <a:rPr lang="es-ES" dirty="0" err="1"/>
              <a:t>they</a:t>
            </a:r>
            <a:r>
              <a:rPr lang="es-ES" dirty="0"/>
              <a:t> are </a:t>
            </a:r>
            <a:r>
              <a:rPr lang="es-ES" dirty="0" err="1"/>
              <a:t>illiterate</a:t>
            </a:r>
            <a:r>
              <a:rPr lang="es-ES" dirty="0"/>
              <a:t>, and </a:t>
            </a:r>
            <a:r>
              <a:rPr lang="es-ES" dirty="0" err="1"/>
              <a:t>until</a:t>
            </a:r>
            <a:r>
              <a:rPr lang="es-ES" dirty="0"/>
              <a:t> a </a:t>
            </a:r>
            <a:r>
              <a:rPr lang="es-ES" dirty="0" err="1"/>
              <a:t>long</a:t>
            </a:r>
            <a:r>
              <a:rPr lang="es-ES" dirty="0"/>
              <a:t> </a:t>
            </a:r>
            <a:r>
              <a:rPr lang="es-ES" dirty="0" err="1"/>
              <a:t>period</a:t>
            </a:r>
            <a:r>
              <a:rPr lang="es-ES" dirty="0"/>
              <a:t> in </a:t>
            </a:r>
            <a:r>
              <a:rPr lang="es-ES" dirty="0" err="1"/>
              <a:t>Spain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be </a:t>
            </a:r>
            <a:r>
              <a:rPr lang="es-ES" dirty="0" err="1"/>
              <a:t>able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access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service</a:t>
            </a:r>
            <a:r>
              <a:rPr lang="es-ES" dirty="0"/>
              <a:t>, so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would</a:t>
            </a:r>
            <a:r>
              <a:rPr lang="es-ES" dirty="0"/>
              <a:t> be </a:t>
            </a:r>
            <a:r>
              <a:rPr lang="es-ES" dirty="0" err="1"/>
              <a:t>necessary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think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 </a:t>
            </a:r>
            <a:r>
              <a:rPr lang="es-ES" dirty="0" err="1"/>
              <a:t>support</a:t>
            </a:r>
            <a:r>
              <a:rPr lang="es-ES" dirty="0"/>
              <a:t> </a:t>
            </a:r>
            <a:r>
              <a:rPr lang="es-ES" dirty="0" err="1"/>
              <a:t>person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guide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the </a:t>
            </a:r>
            <a:r>
              <a:rPr lang="es-ES" dirty="0" err="1"/>
              <a:t>platform</a:t>
            </a:r>
            <a:r>
              <a:rPr lang="es-ES" dirty="0"/>
              <a:t>.</a:t>
            </a:r>
          </a:p>
          <a:p>
            <a:pPr lvl="0"/>
            <a:r>
              <a:rPr lang="es-ES" dirty="0"/>
              <a:t>In line </a:t>
            </a:r>
            <a:r>
              <a:rPr lang="es-ES" dirty="0" err="1"/>
              <a:t>with</a:t>
            </a:r>
            <a:r>
              <a:rPr lang="es-ES" dirty="0"/>
              <a:t> the </a:t>
            </a:r>
            <a:r>
              <a:rPr lang="es-ES" dirty="0" err="1"/>
              <a:t>above</a:t>
            </a:r>
            <a:r>
              <a:rPr lang="es-ES" dirty="0"/>
              <a:t>,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the </a:t>
            </a:r>
            <a:r>
              <a:rPr lang="es-ES" b="1" dirty="0"/>
              <a:t>digital </a:t>
            </a:r>
            <a:r>
              <a:rPr lang="es-ES" b="1" dirty="0" err="1"/>
              <a:t>barrier</a:t>
            </a:r>
            <a:r>
              <a:rPr lang="es-ES" b="1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may</a:t>
            </a:r>
            <a:r>
              <a:rPr lang="es-ES" dirty="0"/>
              <a:t> </a:t>
            </a:r>
            <a:r>
              <a:rPr lang="es-ES" dirty="0" err="1"/>
              <a:t>exist</a:t>
            </a:r>
            <a:r>
              <a:rPr lang="es-ES" dirty="0"/>
              <a:t>, I am </a:t>
            </a:r>
            <a:r>
              <a:rPr lang="es-ES" dirty="0" err="1"/>
              <a:t>thinking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the MIICT </a:t>
            </a:r>
            <a:r>
              <a:rPr lang="es-ES" dirty="0" err="1"/>
              <a:t>information</a:t>
            </a:r>
            <a:r>
              <a:rPr lang="es-ES" dirty="0"/>
              <a:t> </a:t>
            </a:r>
            <a:r>
              <a:rPr lang="es-ES" dirty="0" err="1"/>
              <a:t>point</a:t>
            </a:r>
            <a:r>
              <a:rPr lang="es-ES" dirty="0"/>
              <a:t> in the </a:t>
            </a:r>
            <a:r>
              <a:rPr lang="es-ES" dirty="0" err="1"/>
              <a:t>city</a:t>
            </a:r>
            <a:r>
              <a:rPr lang="es-ES" dirty="0"/>
              <a:t>,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the local </a:t>
            </a:r>
            <a:r>
              <a:rPr lang="es-ES" dirty="0" err="1"/>
              <a:t>impact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a MIICT office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dirty="0" err="1"/>
              <a:t>person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facilitate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could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.</a:t>
            </a:r>
          </a:p>
          <a:p>
            <a:pPr lvl="0"/>
            <a:r>
              <a:rPr lang="es-ES" dirty="0"/>
              <a:t>I </a:t>
            </a:r>
            <a:r>
              <a:rPr lang="es-ES" dirty="0" err="1"/>
              <a:t>agree</a:t>
            </a:r>
            <a:r>
              <a:rPr lang="es-ES" dirty="0"/>
              <a:t>, </a:t>
            </a:r>
            <a:r>
              <a:rPr lang="es-ES" b="1" dirty="0" err="1"/>
              <a:t>there</a:t>
            </a:r>
            <a:r>
              <a:rPr lang="es-ES" b="1" dirty="0"/>
              <a:t> are </a:t>
            </a:r>
            <a:r>
              <a:rPr lang="es-ES" b="1" dirty="0" err="1"/>
              <a:t>users</a:t>
            </a:r>
            <a:r>
              <a:rPr lang="es-ES" b="1" dirty="0"/>
              <a:t> </a:t>
            </a:r>
            <a:r>
              <a:rPr lang="es-ES" b="1" dirty="0" err="1"/>
              <a:t>who</a:t>
            </a:r>
            <a:r>
              <a:rPr lang="es-ES" b="1" dirty="0"/>
              <a:t> </a:t>
            </a:r>
            <a:r>
              <a:rPr lang="es-ES" b="1" dirty="0" err="1"/>
              <a:t>cannot</a:t>
            </a:r>
            <a:r>
              <a:rPr lang="es-ES" b="1" dirty="0"/>
              <a:t> </a:t>
            </a:r>
            <a:r>
              <a:rPr lang="es-ES" b="1" dirty="0" err="1"/>
              <a:t>read</a:t>
            </a:r>
            <a:r>
              <a:rPr lang="es-ES" b="1" dirty="0"/>
              <a:t> </a:t>
            </a:r>
            <a:r>
              <a:rPr lang="es-ES" dirty="0"/>
              <a:t>and </a:t>
            </a:r>
            <a:r>
              <a:rPr lang="es-ES" dirty="0" err="1"/>
              <a:t>need</a:t>
            </a:r>
            <a:r>
              <a:rPr lang="es-ES" dirty="0"/>
              <a:t> a </a:t>
            </a:r>
            <a:r>
              <a:rPr lang="es-ES" dirty="0" err="1"/>
              <a:t>support</a:t>
            </a:r>
            <a:r>
              <a:rPr lang="es-ES" dirty="0"/>
              <a:t> </a:t>
            </a:r>
            <a:r>
              <a:rPr lang="es-ES" dirty="0" err="1"/>
              <a:t>person</a:t>
            </a:r>
            <a:r>
              <a:rPr lang="es-ES" dirty="0"/>
              <a:t> and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essential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can </a:t>
            </a:r>
            <a:r>
              <a:rPr lang="es-ES" dirty="0" err="1"/>
              <a:t>access</a:t>
            </a:r>
            <a:r>
              <a:rPr lang="es-ES" dirty="0"/>
              <a:t> </a:t>
            </a:r>
            <a:r>
              <a:rPr lang="es-ES" dirty="0" err="1"/>
              <a:t>via</a:t>
            </a:r>
            <a:r>
              <a:rPr lang="es-ES" dirty="0"/>
              <a:t> </a:t>
            </a:r>
            <a:r>
              <a:rPr lang="es-ES" dirty="0" err="1"/>
              <a:t>mobile</a:t>
            </a:r>
            <a:r>
              <a:rPr lang="es-ES" dirty="0"/>
              <a:t> </a:t>
            </a:r>
            <a:r>
              <a:rPr lang="es-ES" dirty="0" err="1"/>
              <a:t>phone</a:t>
            </a:r>
            <a:r>
              <a:rPr lang="es-ES" dirty="0"/>
              <a:t> as </a:t>
            </a:r>
            <a:r>
              <a:rPr lang="es-ES" dirty="0" err="1"/>
              <a:t>well</a:t>
            </a:r>
            <a:r>
              <a:rPr lang="es-ES" dirty="0"/>
              <a:t>.</a:t>
            </a:r>
          </a:p>
          <a:p>
            <a:pPr marL="114300" indent="0">
              <a:buNone/>
            </a:pPr>
            <a:r>
              <a:rPr lang="es-ES" dirty="0"/>
              <a:t> 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01C979-84DD-4FD7-99C9-97AF55A8D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146" y="2547891"/>
            <a:ext cx="4024152" cy="26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39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B678AA-5EAE-4904-86A7-C36DFC07F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317202" cy="4351338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en-GB" b="1" dirty="0"/>
              <a:t>FG (M). How would you describe the IMMERSE platform with two or three words?</a:t>
            </a:r>
            <a:endParaRPr lang="es-ES" dirty="0"/>
          </a:p>
          <a:p>
            <a:pPr marL="114300" indent="0">
              <a:buNone/>
            </a:pPr>
            <a:r>
              <a:rPr lang="en-GB" b="1" dirty="0"/>
              <a:t> </a:t>
            </a:r>
            <a:endParaRPr lang="es-ES" dirty="0"/>
          </a:p>
          <a:p>
            <a:r>
              <a:rPr lang="en-GB" dirty="0"/>
              <a:t>Facilitating, integral, solving</a:t>
            </a:r>
            <a:endParaRPr lang="es-ES" dirty="0"/>
          </a:p>
          <a:p>
            <a:r>
              <a:rPr lang="en-GB" dirty="0"/>
              <a:t>Search, activity.</a:t>
            </a:r>
            <a:endParaRPr lang="es-ES" dirty="0"/>
          </a:p>
          <a:p>
            <a:r>
              <a:rPr lang="en-GB" dirty="0"/>
              <a:t>Guidance, information and consultation</a:t>
            </a:r>
            <a:endParaRPr lang="es-ES" dirty="0"/>
          </a:p>
          <a:p>
            <a:r>
              <a:rPr lang="en-GB" dirty="0"/>
              <a:t>Illusionary, novel, revolutionary.</a:t>
            </a:r>
            <a:endParaRPr lang="es-ES" dirty="0"/>
          </a:p>
          <a:p>
            <a:r>
              <a:rPr lang="en-GB" dirty="0"/>
              <a:t>Practical, integral, intuitive</a:t>
            </a:r>
            <a:endParaRPr lang="es-ES" dirty="0"/>
          </a:p>
          <a:p>
            <a:r>
              <a:rPr lang="en-GB" dirty="0"/>
              <a:t>Informative and clarifying</a:t>
            </a:r>
            <a:endParaRPr lang="es-ES" dirty="0"/>
          </a:p>
          <a:p>
            <a:r>
              <a:rPr lang="en-GB" dirty="0"/>
              <a:t>Practical, visual information</a:t>
            </a:r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BD3A93-02C2-441D-B8A0-A24DFAE18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2" y="2218130"/>
            <a:ext cx="48482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49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08C00C1-2EAC-4663-B476-F9B1BE21C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MAIN FINDINGS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EA79E72-3B7F-44B4-AC7C-4E30F5E22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974" y="1788116"/>
            <a:ext cx="3295095" cy="494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37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A8ACFC-5731-4066-A39E-BDE1B7FB3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217" y="2114691"/>
            <a:ext cx="4762500" cy="317182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B6F1F8-5760-4AAD-92D3-2EC257003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299" y="1843087"/>
            <a:ext cx="5902325" cy="4351338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en-US" dirty="0"/>
              <a:t>The results of the previous phases using mind mapping and paper prototyping to tease out potential solutions for identified challenges demonstrate that </a:t>
            </a:r>
            <a:r>
              <a:rPr lang="en-US" b="1" dirty="0"/>
              <a:t>co-design and co-creation engaged participants from inspiration to action. </a:t>
            </a:r>
          </a:p>
          <a:p>
            <a:pPr marL="114300" indent="0">
              <a:buNone/>
            </a:pPr>
            <a:r>
              <a:rPr lang="en-US" dirty="0"/>
              <a:t>This methodology </a:t>
            </a:r>
            <a:r>
              <a:rPr lang="en-US" b="1" dirty="0"/>
              <a:t>let exchanged lessons learned and good practices into multicultural groups.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8938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DFB5EC-9808-471F-87EA-E0E14A79D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544845" cy="435133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1642"/>
              </a:solidFill>
            </a:endParaRPr>
          </a:p>
          <a:p>
            <a:pPr marL="114300" indent="0">
              <a:buNone/>
            </a:pPr>
            <a:r>
              <a:rPr lang="en-US" b="1" dirty="0">
                <a:solidFill>
                  <a:srgbClr val="001642"/>
                </a:solidFill>
              </a:rPr>
              <a:t>Mind maps as a </a:t>
            </a:r>
            <a:r>
              <a:rPr lang="en-US" dirty="0">
                <a:solidFill>
                  <a:srgbClr val="001642"/>
                </a:solidFill>
              </a:rPr>
              <a:t>visual tool that helps to analyze and structure the information, take participants to recall and generate new ideas.</a:t>
            </a:r>
          </a:p>
          <a:p>
            <a:pPr marL="114300" indent="0">
              <a:buNone/>
            </a:pPr>
            <a:r>
              <a:rPr lang="en-US" dirty="0">
                <a:solidFill>
                  <a:srgbClr val="001642"/>
                </a:solidFill>
              </a:rPr>
              <a:t>Enabling migrants to</a:t>
            </a:r>
            <a:r>
              <a:rPr lang="en-US" b="1" dirty="0">
                <a:solidFill>
                  <a:srgbClr val="001642"/>
                </a:solidFill>
              </a:rPr>
              <a:t> represent  concepts without linguistic barriers. </a:t>
            </a:r>
          </a:p>
          <a:p>
            <a:endParaRPr lang="en-US" dirty="0">
              <a:solidFill>
                <a:srgbClr val="001642"/>
              </a:solidFill>
            </a:endParaRPr>
          </a:p>
          <a:p>
            <a:endParaRPr lang="en-US" dirty="0">
              <a:solidFill>
                <a:srgbClr val="001642"/>
              </a:solidFill>
            </a:endParaRP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309D43-DFE6-415E-A4AD-F56D7B8ED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575" y="2187374"/>
            <a:ext cx="48482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38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097869-A156-4869-9779-D1C806EF1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382" y="2038689"/>
            <a:ext cx="5660254" cy="3989249"/>
          </a:xfrm>
        </p:spPr>
        <p:txBody>
          <a:bodyPr>
            <a:normAutofit/>
          </a:bodyPr>
          <a:lstStyle/>
          <a:p>
            <a:pPr algn="justLow">
              <a:spcBef>
                <a:spcPct val="0"/>
              </a:spcBef>
              <a:buFontTx/>
              <a:buNone/>
            </a:pPr>
            <a:endParaRPr lang="en-US" altLang="es-ES" dirty="0">
              <a:latin typeface="Arial" panose="020B0604020202020204" pitchFamily="34" charset="0"/>
            </a:endParaRPr>
          </a:p>
          <a:p>
            <a:pPr algn="justLow">
              <a:spcBef>
                <a:spcPct val="0"/>
              </a:spcBef>
              <a:buFontTx/>
              <a:buNone/>
            </a:pPr>
            <a:endParaRPr lang="es-ES" altLang="es-ES" dirty="0">
              <a:latin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1CEC1B2-12E9-4CD4-B198-75C11CDC771D}"/>
              </a:ext>
            </a:extLst>
          </p:cNvPr>
          <p:cNvSpPr/>
          <p:nvPr/>
        </p:nvSpPr>
        <p:spPr>
          <a:xfrm>
            <a:off x="6568733" y="2584586"/>
            <a:ext cx="511353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1642"/>
                </a:solidFill>
              </a:rPr>
              <a:t>This </a:t>
            </a:r>
            <a:r>
              <a:rPr lang="en-US" sz="2000" b="1" dirty="0">
                <a:solidFill>
                  <a:srgbClr val="001642"/>
                </a:solidFill>
              </a:rPr>
              <a:t>collaborative methodology </a:t>
            </a:r>
            <a:r>
              <a:rPr lang="en-US" sz="2000" dirty="0">
                <a:solidFill>
                  <a:srgbClr val="001642"/>
                </a:solidFill>
              </a:rPr>
              <a:t>helped in allowing migrants who are often victims of abuse </a:t>
            </a:r>
            <a:r>
              <a:rPr lang="en-US" sz="2000" b="1" dirty="0">
                <a:solidFill>
                  <a:srgbClr val="001642"/>
                </a:solidFill>
              </a:rPr>
              <a:t>to talk more freely </a:t>
            </a:r>
            <a:r>
              <a:rPr lang="en-US" sz="2000" dirty="0">
                <a:solidFill>
                  <a:srgbClr val="001642"/>
                </a:solidFill>
              </a:rPr>
              <a:t>and gain control of their situation. </a:t>
            </a:r>
          </a:p>
          <a:p>
            <a:endParaRPr lang="en-US" sz="2000" dirty="0">
              <a:solidFill>
                <a:srgbClr val="001642"/>
              </a:solidFill>
            </a:endParaRPr>
          </a:p>
          <a:p>
            <a:r>
              <a:rPr lang="en-US" sz="2000" dirty="0">
                <a:solidFill>
                  <a:srgbClr val="001642"/>
                </a:solidFill>
              </a:rPr>
              <a:t>Co-creation </a:t>
            </a:r>
            <a:r>
              <a:rPr lang="en-US" sz="2000" b="1" dirty="0">
                <a:solidFill>
                  <a:srgbClr val="001642"/>
                </a:solidFill>
              </a:rPr>
              <a:t>empowers the participants to be active in voicing their needs, empowering </a:t>
            </a:r>
            <a:r>
              <a:rPr lang="en-US" sz="2000" dirty="0">
                <a:solidFill>
                  <a:srgbClr val="001642"/>
                </a:solidFill>
              </a:rPr>
              <a:t>them to be listened to.</a:t>
            </a:r>
          </a:p>
          <a:p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4BCCDEF-91EB-4CA9-A6BB-C9378ECE9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08" y="2281423"/>
            <a:ext cx="4913802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32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F75EE9-E8B1-4809-9CD1-A04B88BB0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661" y="2899823"/>
            <a:ext cx="6139649" cy="4351338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/>
              <a:t>Shared knowledge spaces </a:t>
            </a:r>
            <a:r>
              <a:rPr lang="en-US" dirty="0"/>
              <a:t>through discussion groups is very enriching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09954F-90A7-4927-B10B-52437BB44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525" y="2335474"/>
            <a:ext cx="47625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35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66EF405-CEE7-4C7C-9C57-E4EC8233C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669" y="1945365"/>
            <a:ext cx="4762500" cy="381952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DB0516-84A1-474F-81C6-2C9887E5B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458" y="1945365"/>
            <a:ext cx="6574654" cy="4351338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In these challenging times, a</a:t>
            </a:r>
            <a:r>
              <a:rPr lang="en-US" b="1" dirty="0"/>
              <a:t> innovative platform as IMMERSE will enable effect management of migrant’s inclusion into the EU </a:t>
            </a:r>
            <a:r>
              <a:rPr lang="en-US" b="1" dirty="0" err="1"/>
              <a:t>labour</a:t>
            </a:r>
            <a:r>
              <a:rPr lang="en-US" b="1" dirty="0"/>
              <a:t> market </a:t>
            </a:r>
            <a:r>
              <a:rPr lang="en-US" dirty="0"/>
              <a:t>by allowing individuals </a:t>
            </a:r>
            <a:r>
              <a:rPr lang="en-US" b="1" dirty="0"/>
              <a:t>to seek opportunities for skills education or employment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3386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DAE5CE5-59F6-4497-9FA3-8875D33DBA7B}"/>
              </a:ext>
            </a:extLst>
          </p:cNvPr>
          <p:cNvSpPr/>
          <p:nvPr/>
        </p:nvSpPr>
        <p:spPr>
          <a:xfrm>
            <a:off x="393576" y="2018875"/>
            <a:ext cx="6096000" cy="45154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28225B"/>
              </a:buClr>
              <a:buSzPts val="3100"/>
            </a:pPr>
            <a:r>
              <a:rPr lang="en-US" sz="3100" b="1" dirty="0">
                <a:solidFill>
                  <a:srgbClr val="28225B"/>
                </a:solidFill>
                <a:latin typeface="Helvetica Neue"/>
                <a:sym typeface="Helvetica Neue"/>
              </a:rPr>
              <a:t>Obstacles</a:t>
            </a:r>
            <a:r>
              <a:rPr lang="en-US" sz="3100" dirty="0">
                <a:solidFill>
                  <a:srgbClr val="28225B"/>
                </a:solidFill>
                <a:latin typeface="Helvetica Neue"/>
                <a:sym typeface="Helvetica Neue"/>
              </a:rPr>
              <a:t> such as </a:t>
            </a:r>
            <a:r>
              <a:rPr lang="en-US" sz="3100" b="1" dirty="0">
                <a:solidFill>
                  <a:srgbClr val="28225B"/>
                </a:solidFill>
                <a:latin typeface="Helvetica Neue"/>
                <a:sym typeface="Helvetica Neue"/>
              </a:rPr>
              <a:t>technology fatigue,</a:t>
            </a:r>
            <a:r>
              <a:rPr lang="en-US" sz="3100" dirty="0">
                <a:solidFill>
                  <a:srgbClr val="28225B"/>
                </a:solidFill>
                <a:latin typeface="Helvetica Neue"/>
                <a:sym typeface="Helvetica Neue"/>
              </a:rPr>
              <a:t> </a:t>
            </a:r>
            <a:r>
              <a:rPr lang="en-US" sz="3100" b="1" dirty="0">
                <a:solidFill>
                  <a:srgbClr val="28225B"/>
                </a:solidFill>
                <a:latin typeface="Helvetica Neue"/>
                <a:sym typeface="Helvetica Neue"/>
              </a:rPr>
              <a:t>gender inequalities</a:t>
            </a:r>
            <a:r>
              <a:rPr lang="en-US" sz="3100" dirty="0">
                <a:solidFill>
                  <a:srgbClr val="28225B"/>
                </a:solidFill>
                <a:latin typeface="Helvetica Neue"/>
                <a:sym typeface="Helvetica Neue"/>
              </a:rPr>
              <a:t>, disabilities or special </a:t>
            </a:r>
            <a:r>
              <a:rPr lang="en-US" sz="3100" b="1" dirty="0">
                <a:solidFill>
                  <a:srgbClr val="28225B"/>
                </a:solidFill>
                <a:latin typeface="Helvetica Neue"/>
                <a:sym typeface="Helvetica Neue"/>
              </a:rPr>
              <a:t>vulnerabilities</a:t>
            </a:r>
            <a:r>
              <a:rPr lang="en-US" sz="3100" dirty="0">
                <a:solidFill>
                  <a:srgbClr val="28225B"/>
                </a:solidFill>
                <a:latin typeface="Helvetica Neue"/>
                <a:sym typeface="Helvetica Neue"/>
              </a:rPr>
              <a:t>, shifts in priorities due to </a:t>
            </a:r>
            <a:r>
              <a:rPr lang="en-US" sz="3100" b="1" dirty="0">
                <a:solidFill>
                  <a:srgbClr val="28225B"/>
                </a:solidFill>
                <a:latin typeface="Helvetica Neue"/>
                <a:sym typeface="Helvetica Neue"/>
              </a:rPr>
              <a:t>pandemics</a:t>
            </a:r>
            <a:r>
              <a:rPr lang="en-US" sz="3100" dirty="0">
                <a:solidFill>
                  <a:srgbClr val="28225B"/>
                </a:solidFill>
                <a:latin typeface="Helvetica Neue"/>
                <a:sym typeface="Helvetica Neue"/>
              </a:rPr>
              <a:t> such as COVID-19 or </a:t>
            </a:r>
            <a:r>
              <a:rPr lang="en-US" sz="3100" b="1" dirty="0">
                <a:solidFill>
                  <a:srgbClr val="28225B"/>
                </a:solidFill>
                <a:latin typeface="Helvetica Neue"/>
                <a:sym typeface="Helvetica Neue"/>
              </a:rPr>
              <a:t>feeling of loneliness </a:t>
            </a:r>
            <a:r>
              <a:rPr lang="en-US" sz="3100" dirty="0">
                <a:solidFill>
                  <a:srgbClr val="28225B"/>
                </a:solidFill>
                <a:latin typeface="Helvetica Neue"/>
                <a:sym typeface="Helvetica Neue"/>
              </a:rPr>
              <a:t>testing needs to be take into account in similar future projects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  <a:buClr>
                <a:srgbClr val="28225B"/>
              </a:buClr>
              <a:buSzPts val="3100"/>
            </a:pPr>
            <a:endParaRPr lang="en-US" sz="3100" dirty="0">
              <a:solidFill>
                <a:srgbClr val="28225B"/>
              </a:solidFill>
              <a:latin typeface="Helvetica Neue"/>
              <a:sym typeface="Helvetica Neue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DF706AA-4A20-436A-8511-14A86AF05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300" y="2157921"/>
            <a:ext cx="47625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55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7B898B3-CFDD-4A51-866B-F864DE013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275" y="2071964"/>
            <a:ext cx="4838700" cy="32289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924861-EFC8-49D4-A249-793BCCB1F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890" y="2506662"/>
            <a:ext cx="5182526" cy="4351338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Digital tool needs a human </a:t>
            </a:r>
            <a:r>
              <a:rPr lang="en-US" b="1" dirty="0"/>
              <a:t>accompaniment</a:t>
            </a:r>
            <a:r>
              <a:rPr lang="en-US" dirty="0"/>
              <a:t> to reduce the </a:t>
            </a:r>
            <a:r>
              <a:rPr lang="en-US" b="1" dirty="0"/>
              <a:t>digital barrier </a:t>
            </a:r>
            <a:r>
              <a:rPr lang="en-US" dirty="0"/>
              <a:t>for some people.</a:t>
            </a:r>
          </a:p>
          <a:p>
            <a:pPr marL="114300" indent="0">
              <a:buNone/>
            </a:pPr>
            <a:endParaRPr lang="en-U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3344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"/>
          <p:cNvSpPr txBox="1">
            <a:spLocks noGrp="1"/>
          </p:cNvSpPr>
          <p:nvPr>
            <p:ph type="body" idx="1"/>
          </p:nvPr>
        </p:nvSpPr>
        <p:spPr>
          <a:xfrm>
            <a:off x="660647" y="2006214"/>
            <a:ext cx="471034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>
              <a:spcBef>
                <a:spcPts val="0"/>
              </a:spcBef>
              <a:buSzPts val="2800"/>
              <a:buNone/>
            </a:pPr>
            <a:r>
              <a:rPr lang="en-US" b="1" dirty="0"/>
              <a:t>What these ICT solutions means for migrants, asylum seekers and refugees and key social service providers?</a:t>
            </a:r>
            <a:endParaRPr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8FFD2B-6C9F-418B-8F97-BF6FE6EAD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011" y="1734871"/>
            <a:ext cx="3046556" cy="455936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"/>
          <p:cNvSpPr txBox="1">
            <a:spLocks noGrp="1"/>
          </p:cNvSpPr>
          <p:nvPr>
            <p:ph type="body" idx="1"/>
          </p:nvPr>
        </p:nvSpPr>
        <p:spPr>
          <a:xfrm>
            <a:off x="0" y="1798992"/>
            <a:ext cx="74624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</a:pPr>
            <a:endParaRPr lang="en-US" sz="3100" b="1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</a:pPr>
            <a:endParaRPr lang="en-US" sz="3100" b="1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</a:pPr>
            <a:r>
              <a:rPr lang="en-US" sz="3100" b="1" dirty="0"/>
              <a:t>Taking into consideration migrant´s opinions </a:t>
            </a:r>
            <a:r>
              <a:rPr lang="en-US" sz="3100" dirty="0"/>
              <a:t>in the inclusion of information</a:t>
            </a:r>
            <a:r>
              <a:rPr lang="en-US" sz="3100" b="1" dirty="0"/>
              <a:t> in the development of technological tools </a:t>
            </a:r>
            <a:r>
              <a:rPr lang="en-US" sz="3100" dirty="0"/>
              <a:t>such as IMMERSE </a:t>
            </a:r>
            <a:r>
              <a:rPr lang="en-US" sz="3100" b="1" dirty="0"/>
              <a:t>was essential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68C34A3-BE48-4831-A68B-48FDFD2DE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968" y="2350533"/>
            <a:ext cx="4584005" cy="305294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"/>
          <p:cNvSpPr txBox="1">
            <a:spLocks noGrp="1"/>
          </p:cNvSpPr>
          <p:nvPr>
            <p:ph type="body" idx="1"/>
          </p:nvPr>
        </p:nvSpPr>
        <p:spPr>
          <a:xfrm>
            <a:off x="550415" y="1381742"/>
            <a:ext cx="615222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6350">
              <a:spcBef>
                <a:spcPts val="0"/>
              </a:spcBef>
              <a:buSzPts val="3500"/>
              <a:buNone/>
            </a:pPr>
            <a:endParaRPr lang="en-US" sz="3500" dirty="0"/>
          </a:p>
          <a:p>
            <a:pPr marL="228600" lvl="0" indent="-6350">
              <a:spcBef>
                <a:spcPts val="0"/>
              </a:spcBef>
              <a:buSzPts val="3500"/>
              <a:buNone/>
            </a:pPr>
            <a:endParaRPr lang="en-US" sz="3500" dirty="0"/>
          </a:p>
          <a:p>
            <a:pPr marL="0" lvl="0" indent="-6350" algn="just">
              <a:buSzPts val="3500"/>
              <a:buNone/>
            </a:pPr>
            <a:r>
              <a:rPr lang="en-US" sz="3500" b="1" dirty="0"/>
              <a:t>Pre-contact with participants </a:t>
            </a:r>
            <a:r>
              <a:rPr lang="en-US" sz="3500" dirty="0"/>
              <a:t>for all the activities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</a:pPr>
            <a:endParaRPr lang="en-US" sz="3100" b="1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</a:pPr>
            <a:r>
              <a:rPr lang="en-US" sz="3100" b="1" dirty="0"/>
              <a:t>Monitoring participants </a:t>
            </a:r>
            <a:r>
              <a:rPr lang="en-US" sz="3100" dirty="0"/>
              <a:t>frequently is needed to ensure </a:t>
            </a:r>
            <a:r>
              <a:rPr lang="en-US" sz="3100" b="1" dirty="0"/>
              <a:t>motivation</a:t>
            </a:r>
            <a:r>
              <a:rPr lang="en-US" sz="3100" dirty="0"/>
              <a:t> and for more in-depth contributions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9E6CD1-0AFC-4640-87ED-BFC30772B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889" y="1892003"/>
            <a:ext cx="2707692" cy="421393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B2EC7E-1D57-4D69-9752-181E36089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343" y="2633493"/>
            <a:ext cx="5420557" cy="4351338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/>
              <a:t>Testing IMMERSE with real data was a extra motivation factor </a:t>
            </a:r>
            <a:r>
              <a:rPr lang="en-US" dirty="0"/>
              <a:t>for migrant´s users and services providers</a:t>
            </a:r>
          </a:p>
          <a:p>
            <a:pPr marL="114300" indent="0">
              <a:buNone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7B5834-9F0B-4CAA-94D4-17D331DDB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957" y="2731670"/>
            <a:ext cx="4761389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90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3"/>
          <p:cNvSpPr txBox="1"/>
          <p:nvPr/>
        </p:nvSpPr>
        <p:spPr>
          <a:xfrm>
            <a:off x="1305117" y="2329417"/>
            <a:ext cx="447424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Helvetica Neue" panose="020B0604020202020204" charset="0"/>
                <a:ea typeface="Calibri"/>
                <a:cs typeface="Calibri"/>
                <a:sym typeface="Calibri"/>
              </a:rPr>
              <a:t>Thank you for your attention!</a:t>
            </a:r>
            <a:endParaRPr dirty="0">
              <a:latin typeface="Helvetica Neue" panose="020B060402020202020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10D3CB-5D1D-4903-AC13-8715EE8248DF}"/>
              </a:ext>
            </a:extLst>
          </p:cNvPr>
          <p:cNvSpPr txBox="1"/>
          <p:nvPr/>
        </p:nvSpPr>
        <p:spPr>
          <a:xfrm>
            <a:off x="2044082" y="432037"/>
            <a:ext cx="79521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Helvetica Neue" panose="020B0604020202020204" charset="0"/>
                <a:cs typeface="Calibri" panose="020F0502020204030204" pitchFamily="34" charset="0"/>
              </a:rPr>
              <a:t>Questions and Answers</a:t>
            </a:r>
            <a:endParaRPr lang="es-ES" sz="4800" b="1" dirty="0">
              <a:solidFill>
                <a:schemeClr val="bg1"/>
              </a:solidFill>
              <a:latin typeface="Helvetica Neue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31CA76-7D80-409C-99AB-80ECAF719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714" y="1746750"/>
            <a:ext cx="2908915" cy="436337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A1538-3119-4F7E-B445-60993EAD5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SPAIN</a:t>
            </a:r>
          </a:p>
        </p:txBody>
      </p:sp>
      <p:sp>
        <p:nvSpPr>
          <p:cNvPr id="316" name="Google Shape;316;p33"/>
          <p:cNvSpPr txBox="1">
            <a:spLocks noGrp="1"/>
          </p:cNvSpPr>
          <p:nvPr>
            <p:ph type="body" idx="1"/>
          </p:nvPr>
        </p:nvSpPr>
        <p:spPr>
          <a:xfrm>
            <a:off x="74720" y="1816747"/>
            <a:ext cx="6849863" cy="3722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b="1" dirty="0"/>
              <a:t> </a:t>
            </a:r>
            <a:r>
              <a:rPr lang="en-US" dirty="0"/>
              <a:t>Migrants from </a:t>
            </a:r>
            <a:r>
              <a:rPr lang="en-US" b="1" dirty="0"/>
              <a:t>different countries</a:t>
            </a:r>
            <a:r>
              <a:rPr lang="en-US" dirty="0"/>
              <a:t>: Colombia, Venezuela, Morocco, Yemen, Sierra Leone, Russia, Honduras, Peru, El Salvador, Pakistan, </a:t>
            </a:r>
            <a:r>
              <a:rPr lang="en-US" dirty="0" err="1"/>
              <a:t>Lybia</a:t>
            </a:r>
            <a:r>
              <a:rPr lang="en-US" dirty="0"/>
              <a:t>...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 </a:t>
            </a: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dirty="0"/>
              <a:t>NGOs/Service Providers/SME from </a:t>
            </a:r>
            <a:r>
              <a:rPr lang="en-US" b="1" dirty="0"/>
              <a:t>different organizations</a:t>
            </a:r>
            <a:r>
              <a:rPr lang="en-US" dirty="0"/>
              <a:t> experts in the field of migration, working with asylum seekers, refugees, migrants and minor non unaccompanied</a:t>
            </a:r>
            <a:endParaRPr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solidFill>
                <a:srgbClr val="FF0000"/>
              </a:solidFill>
            </a:endParaRPr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solidFill>
                <a:srgbClr val="FF0000"/>
              </a:solidFill>
            </a:endParaRPr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solidFill>
                <a:srgbClr val="FF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53165A1-1970-4775-B6A9-74C0BE03D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838" y="2233705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29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BCB798-7CB1-4C23-B40E-F89A09C14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07" y="2218637"/>
            <a:ext cx="5026518" cy="355207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FDB42E4-34FE-4A9E-B3A6-9AA2B8FA2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691" y="1882065"/>
            <a:ext cx="6238468" cy="3888645"/>
          </a:xfrm>
          <a:prstGeom prst="rect">
            <a:avLst/>
          </a:prstGeom>
        </p:spPr>
      </p:pic>
      <p:sp>
        <p:nvSpPr>
          <p:cNvPr id="6" name="Google Shape;186;p13">
            <a:extLst>
              <a:ext uri="{FF2B5EF4-FFF2-40B4-BE49-F238E27FC236}">
                <a16:creationId xmlns:a16="http://schemas.microsoft.com/office/drawing/2014/main" id="{A3F2FAB0-EE2C-4364-9C3B-B84ADB2AAD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US" b="1" dirty="0"/>
              <a:t>Methodology in practice</a:t>
            </a:r>
            <a:br>
              <a:rPr lang="en-US" b="1" dirty="0"/>
            </a:br>
            <a:r>
              <a:rPr lang="en-US" b="1" dirty="0"/>
              <a:t>Co-Creation Workshops</a:t>
            </a:r>
            <a:endParaRPr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31490C9-C3B1-4318-8223-BEF187C13173}"/>
              </a:ext>
            </a:extLst>
          </p:cNvPr>
          <p:cNvSpPr txBox="1"/>
          <p:nvPr/>
        </p:nvSpPr>
        <p:spPr>
          <a:xfrm>
            <a:off x="1651247" y="5699464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Storyboards</a:t>
            </a:r>
          </a:p>
        </p:txBody>
      </p:sp>
    </p:spTree>
    <p:extLst>
      <p:ext uri="{BB962C8B-B14F-4D97-AF65-F5344CB8AC3E}">
        <p14:creationId xmlns:p14="http://schemas.microsoft.com/office/powerpoint/2010/main" val="3981190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</a:pPr>
            <a:r>
              <a:rPr lang="en-US" b="1" dirty="0"/>
              <a:t>Participatory Design </a:t>
            </a:r>
            <a:endParaRPr b="1" dirty="0"/>
          </a:p>
        </p:txBody>
      </p:sp>
      <p:pic>
        <p:nvPicPr>
          <p:cNvPr id="260" name="Google Shape;26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0479" y="2110934"/>
            <a:ext cx="4873437" cy="3131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209" y="2110934"/>
            <a:ext cx="5246478" cy="3131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780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</a:pPr>
            <a:r>
              <a:rPr lang="en-US" b="1" dirty="0"/>
              <a:t>Some preliminary results</a:t>
            </a:r>
            <a:endParaRPr b="1" dirty="0"/>
          </a:p>
        </p:txBody>
      </p:sp>
      <p:sp>
        <p:nvSpPr>
          <p:cNvPr id="202" name="Google Shape;202;p15"/>
          <p:cNvSpPr txBox="1">
            <a:spLocks noGrp="1"/>
          </p:cNvSpPr>
          <p:nvPr>
            <p:ph type="body" idx="1"/>
          </p:nvPr>
        </p:nvSpPr>
        <p:spPr>
          <a:xfrm>
            <a:off x="0" y="1868243"/>
            <a:ext cx="5744159" cy="415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Identified 9 challenges (pillars) for migrant integration and proposed functions for each of the 9 pillars identified divided into informational and transactional services</a:t>
            </a:r>
            <a:endParaRPr dirty="0"/>
          </a:p>
          <a:p>
            <a:pPr marL="228600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203" name="Google Shape;203;p15"/>
          <p:cNvSpPr/>
          <p:nvPr/>
        </p:nvSpPr>
        <p:spPr>
          <a:xfrm>
            <a:off x="5884836" y="2068257"/>
            <a:ext cx="1897673" cy="113860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Status</a:t>
            </a:r>
            <a:endParaRPr/>
          </a:p>
        </p:txBody>
      </p:sp>
      <p:sp>
        <p:nvSpPr>
          <p:cNvPr id="204" name="Google Shape;204;p15"/>
          <p:cNvSpPr/>
          <p:nvPr/>
        </p:nvSpPr>
        <p:spPr>
          <a:xfrm>
            <a:off x="7972276" y="2068257"/>
            <a:ext cx="1897673" cy="113860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Language</a:t>
            </a:r>
            <a:endParaRPr/>
          </a:p>
        </p:txBody>
      </p:sp>
      <p:sp>
        <p:nvSpPr>
          <p:cNvPr id="205" name="Google Shape;205;p15"/>
          <p:cNvSpPr/>
          <p:nvPr/>
        </p:nvSpPr>
        <p:spPr>
          <a:xfrm>
            <a:off x="10059716" y="2068257"/>
            <a:ext cx="1897673" cy="113860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Education</a:t>
            </a:r>
            <a:endParaRPr/>
          </a:p>
        </p:txBody>
      </p:sp>
      <p:sp>
        <p:nvSpPr>
          <p:cNvPr id="206" name="Google Shape;206;p15"/>
          <p:cNvSpPr/>
          <p:nvPr/>
        </p:nvSpPr>
        <p:spPr>
          <a:xfrm>
            <a:off x="5884836" y="3377650"/>
            <a:ext cx="1897673" cy="113860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Accommodation (Housing)</a:t>
            </a:r>
            <a:endParaRPr/>
          </a:p>
        </p:txBody>
      </p:sp>
      <p:sp>
        <p:nvSpPr>
          <p:cNvPr id="207" name="Google Shape;207;p15"/>
          <p:cNvSpPr/>
          <p:nvPr/>
        </p:nvSpPr>
        <p:spPr>
          <a:xfrm>
            <a:off x="7972276" y="3377650"/>
            <a:ext cx="1897673" cy="113860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Employment</a:t>
            </a:r>
            <a:endParaRPr/>
          </a:p>
        </p:txBody>
      </p:sp>
      <p:sp>
        <p:nvSpPr>
          <p:cNvPr id="208" name="Google Shape;208;p15"/>
          <p:cNvSpPr/>
          <p:nvPr/>
        </p:nvSpPr>
        <p:spPr>
          <a:xfrm>
            <a:off x="10059716" y="3377650"/>
            <a:ext cx="1897673" cy="113860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Social Security</a:t>
            </a:r>
            <a:endParaRPr/>
          </a:p>
        </p:txBody>
      </p:sp>
      <p:sp>
        <p:nvSpPr>
          <p:cNvPr id="209" name="Google Shape;209;p15"/>
          <p:cNvSpPr/>
          <p:nvPr/>
        </p:nvSpPr>
        <p:spPr>
          <a:xfrm>
            <a:off x="5884836" y="4687043"/>
            <a:ext cx="1897673" cy="113860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Transportation (Mobility)</a:t>
            </a:r>
            <a:endParaRPr/>
          </a:p>
        </p:txBody>
      </p:sp>
      <p:sp>
        <p:nvSpPr>
          <p:cNvPr id="210" name="Google Shape;210;p15"/>
          <p:cNvSpPr/>
          <p:nvPr/>
        </p:nvSpPr>
        <p:spPr>
          <a:xfrm>
            <a:off x="7972276" y="4687043"/>
            <a:ext cx="1897673" cy="113860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Health</a:t>
            </a:r>
            <a:endParaRPr/>
          </a:p>
        </p:txBody>
      </p:sp>
      <p:sp>
        <p:nvSpPr>
          <p:cNvPr id="211" name="Google Shape;211;p15"/>
          <p:cNvSpPr/>
          <p:nvPr/>
        </p:nvSpPr>
        <p:spPr>
          <a:xfrm>
            <a:off x="10059716" y="4687043"/>
            <a:ext cx="1897673" cy="113860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Social Integration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3302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1D6B5-3C11-4A48-B022-808335B61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/>
              <a:t>Sustained</a:t>
            </a:r>
            <a:r>
              <a:rPr lang="es-ES" b="1" dirty="0"/>
              <a:t> </a:t>
            </a:r>
            <a:r>
              <a:rPr lang="es-ES" b="1" dirty="0" err="1"/>
              <a:t>Service</a:t>
            </a:r>
            <a:r>
              <a:rPr lang="es-ES" b="1" dirty="0"/>
              <a:t> </a:t>
            </a:r>
            <a:r>
              <a:rPr lang="es-ES" b="1" dirty="0" err="1"/>
              <a:t>Delivery</a:t>
            </a:r>
            <a:endParaRPr lang="es-ES" b="1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19879C-57E1-4071-ACA2-D63E9C12B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1020" y="1793289"/>
            <a:ext cx="6871316" cy="4358334"/>
          </a:xfrm>
        </p:spPr>
        <p:txBody>
          <a:bodyPr>
            <a:normAutofit/>
          </a:bodyPr>
          <a:lstStyle/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85"/>
              <a:buChar char="•"/>
            </a:pPr>
            <a:endParaRPr lang="en-US" sz="2600" dirty="0"/>
          </a:p>
          <a:p>
            <a:pPr marL="114300" indent="0">
              <a:buNone/>
            </a:pPr>
            <a:r>
              <a:rPr lang="en-US" sz="2600" b="1" dirty="0"/>
              <a:t>Testing IMMERSE platform</a:t>
            </a:r>
            <a:r>
              <a:rPr lang="en-US" sz="2600" dirty="0"/>
              <a:t> </a:t>
            </a:r>
            <a:r>
              <a:rPr lang="en-US" sz="2600" b="1" dirty="0"/>
              <a:t>with real data</a:t>
            </a:r>
            <a:r>
              <a:rPr lang="en-US" sz="2600" dirty="0"/>
              <a:t>, posting offers in different services and reviewing informational pillars, evaluating it </a:t>
            </a:r>
            <a:r>
              <a:rPr lang="en-US" sz="2600" b="1" dirty="0"/>
              <a:t>usability</a:t>
            </a:r>
            <a:r>
              <a:rPr lang="en-US" sz="2600" dirty="0"/>
              <a:t> by </a:t>
            </a:r>
            <a:r>
              <a:rPr lang="en-US" sz="2600" b="1" dirty="0"/>
              <a:t>target groups </a:t>
            </a:r>
            <a:r>
              <a:rPr lang="en-US" sz="2600" dirty="0"/>
              <a:t>(migrants, refugees and asylum seekers, service providers, NGOs and subject matter experts)</a:t>
            </a:r>
            <a:endParaRPr lang="es-ES" sz="2400" b="1" dirty="0"/>
          </a:p>
          <a:p>
            <a:pPr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85"/>
              <a:buFont typeface="Courier New" panose="02070309020205020404" pitchFamily="49" charset="0"/>
              <a:buChar char="o"/>
            </a:pPr>
            <a:endParaRPr lang="en-US" sz="26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600" dirty="0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600" dirty="0"/>
          </a:p>
          <a:p>
            <a:pPr marL="0" indent="0">
              <a:lnSpc>
                <a:spcPct val="70000"/>
              </a:lnSpc>
              <a:buSzPts val="1785"/>
              <a:buNone/>
            </a:pPr>
            <a:endParaRPr lang="en-US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85"/>
              <a:buNone/>
            </a:pPr>
            <a:endParaRPr lang="en-US" dirty="0"/>
          </a:p>
          <a:p>
            <a:pPr marL="114300" indent="0">
              <a:buNone/>
            </a:pP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8EA590-A33A-4D51-BDE2-1572F3B6D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90" y="2148396"/>
            <a:ext cx="4575253" cy="359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64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8693AD-92B6-4365-9B9B-2CF63B5D4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/>
              <a:t>What</a:t>
            </a:r>
            <a:r>
              <a:rPr lang="es-ES" b="1" dirty="0"/>
              <a:t> </a:t>
            </a:r>
            <a:r>
              <a:rPr lang="es-ES" b="1" dirty="0" err="1"/>
              <a:t>were</a:t>
            </a:r>
            <a:r>
              <a:rPr lang="es-ES" b="1" dirty="0"/>
              <a:t> the </a:t>
            </a:r>
            <a:r>
              <a:rPr lang="es-ES" b="1" dirty="0" err="1"/>
              <a:t>challenges</a:t>
            </a:r>
            <a:r>
              <a:rPr lang="es-ES" b="1" dirty="0"/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169187-3B6E-443A-B484-B3C973881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659" y="2167399"/>
            <a:ext cx="5648325" cy="27717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A6A6D6-9325-4949-BDA5-0B79F7449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9221" y="2167399"/>
            <a:ext cx="3724922" cy="2968317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Achieve </a:t>
            </a:r>
            <a:r>
              <a:rPr lang="en-US" b="1" dirty="0"/>
              <a:t>real interaction </a:t>
            </a:r>
            <a:r>
              <a:rPr lang="en-US" dirty="0"/>
              <a:t>among participants through the platform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828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8225B"/>
      </a:dk1>
      <a:lt1>
        <a:srgbClr val="FFFFFF"/>
      </a:lt1>
      <a:dk2>
        <a:srgbClr val="27225A"/>
      </a:dk2>
      <a:lt2>
        <a:srgbClr val="FFFFFF"/>
      </a:lt2>
      <a:accent1>
        <a:srgbClr val="2CABE2"/>
      </a:accent1>
      <a:accent2>
        <a:srgbClr val="F5008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1552</Words>
  <Application>Microsoft Office PowerPoint</Application>
  <PresentationFormat>Breitbild</PresentationFormat>
  <Paragraphs>120</Paragraphs>
  <Slides>34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0" baseType="lpstr">
      <vt:lpstr>Noto Sans Symbols</vt:lpstr>
      <vt:lpstr>Courier New</vt:lpstr>
      <vt:lpstr>Arial</vt:lpstr>
      <vt:lpstr>Calibri</vt:lpstr>
      <vt:lpstr>Helvetica Neue</vt:lpstr>
      <vt:lpstr>Office Theme</vt:lpstr>
      <vt:lpstr>PowerPoint-Präsentation</vt:lpstr>
      <vt:lpstr>MIICT FINAL CONFERENCE 26 th January 2022 </vt:lpstr>
      <vt:lpstr>PowerPoint-Präsentation</vt:lpstr>
      <vt:lpstr>SPAIN</vt:lpstr>
      <vt:lpstr>Methodology in practice Co-Creation Workshops</vt:lpstr>
      <vt:lpstr>Participatory Design </vt:lpstr>
      <vt:lpstr>Some preliminary results</vt:lpstr>
      <vt:lpstr>Sustained Service Delivery</vt:lpstr>
      <vt:lpstr>What were the challenges?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What did the participants share with us about ICTs as IMMERSE?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MAIN FINDINGS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Ben Brewster</dc:creator>
  <cp:lastModifiedBy>MB</cp:lastModifiedBy>
  <cp:revision>89</cp:revision>
  <cp:lastPrinted>2022-01-25T12:49:27Z</cp:lastPrinted>
  <dcterms:created xsi:type="dcterms:W3CDTF">2018-10-26T09:18:45Z</dcterms:created>
  <dcterms:modified xsi:type="dcterms:W3CDTF">2022-01-28T08:06:07Z</dcterms:modified>
</cp:coreProperties>
</file>