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60" r:id="rId3"/>
    <p:sldId id="265" r:id="rId4"/>
    <p:sldId id="259" r:id="rId5"/>
    <p:sldId id="264" r:id="rId6"/>
    <p:sldId id="262" r:id="rId7"/>
    <p:sldId id="267" r:id="rId8"/>
    <p:sldId id="266" r:id="rId9"/>
    <p:sldId id="268" r:id="rId10"/>
    <p:sldId id="269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571"/>
    <a:srgbClr val="FFFF99"/>
    <a:srgbClr val="FFE500"/>
    <a:srgbClr val="FFA7A7"/>
    <a:srgbClr val="FFCCCC"/>
    <a:srgbClr val="FFE5E5"/>
    <a:srgbClr val="F1D505"/>
    <a:srgbClr val="143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2125C-CF3C-4C72-B371-DAF141F649A8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A0002CF-CAF5-425C-8042-3E709FC93C92}">
      <dgm:prSet phldrT="[Testo]"/>
      <dgm:spPr/>
      <dgm:t>
        <a:bodyPr/>
        <a:lstStyle/>
        <a:p>
          <a:r>
            <a:rPr lang="it-IT" dirty="0" err="1" smtClean="0"/>
            <a:t>Migrants</a:t>
          </a:r>
          <a:r>
            <a:rPr lang="it-IT" dirty="0" smtClean="0"/>
            <a:t>’ </a:t>
          </a:r>
          <a:r>
            <a:rPr lang="it-IT" dirty="0" err="1" smtClean="0"/>
            <a:t>integration</a:t>
          </a:r>
          <a:r>
            <a:rPr lang="it-IT" dirty="0" smtClean="0"/>
            <a:t> and </a:t>
          </a:r>
          <a:r>
            <a:rPr lang="it-IT" dirty="0" err="1" smtClean="0"/>
            <a:t>exclusion</a:t>
          </a:r>
          <a:endParaRPr lang="it-IT" dirty="0"/>
        </a:p>
      </dgm:t>
    </dgm:pt>
    <dgm:pt modelId="{EDF72E4E-188E-4E4F-9006-E7305B0735E5}" type="parTrans" cxnId="{A5F0272D-354C-4093-A71C-11DE7BDAFA44}">
      <dgm:prSet/>
      <dgm:spPr/>
      <dgm:t>
        <a:bodyPr/>
        <a:lstStyle/>
        <a:p>
          <a:endParaRPr lang="it-IT"/>
        </a:p>
      </dgm:t>
    </dgm:pt>
    <dgm:pt modelId="{1C8A2A49-B5E9-4E6F-BFC6-E3FDADF86585}" type="sibTrans" cxnId="{A5F0272D-354C-4093-A71C-11DE7BDAFA44}">
      <dgm:prSet/>
      <dgm:spPr/>
      <dgm:t>
        <a:bodyPr/>
        <a:lstStyle/>
        <a:p>
          <a:endParaRPr lang="it-IT"/>
        </a:p>
      </dgm:t>
    </dgm:pt>
    <dgm:pt modelId="{B173EA32-1C55-4C82-96B6-11236A230D3F}">
      <dgm:prSet phldrT="[Testo]"/>
      <dgm:spPr/>
      <dgm:t>
        <a:bodyPr/>
        <a:lstStyle/>
        <a:p>
          <a:r>
            <a:rPr lang="en-US" b="1" dirty="0" smtClean="0"/>
            <a:t>Inadequate knowledge of the language</a:t>
          </a:r>
          <a:r>
            <a:rPr lang="en-US" dirty="0" smtClean="0"/>
            <a:t> &gt; restrictions on access to information, use of services, expression of needs and limited access to </a:t>
          </a:r>
          <a:r>
            <a:rPr lang="it-IT" dirty="0" smtClean="0"/>
            <a:t>social </a:t>
          </a:r>
          <a:r>
            <a:rPr lang="it-IT" dirty="0" err="1" smtClean="0"/>
            <a:t>context</a:t>
          </a:r>
          <a:endParaRPr lang="it-IT" dirty="0"/>
        </a:p>
      </dgm:t>
    </dgm:pt>
    <dgm:pt modelId="{5B707775-2AF1-4056-8467-A8A5C7EA97AF}" type="parTrans" cxnId="{9E5A532A-D144-4510-B7E5-0EDEEC4CE74F}">
      <dgm:prSet/>
      <dgm:spPr/>
      <dgm:t>
        <a:bodyPr/>
        <a:lstStyle/>
        <a:p>
          <a:endParaRPr lang="it-IT"/>
        </a:p>
      </dgm:t>
    </dgm:pt>
    <dgm:pt modelId="{4991CC74-97E0-4DD3-BB21-BC0C127D36BD}" type="sibTrans" cxnId="{9E5A532A-D144-4510-B7E5-0EDEEC4CE74F}">
      <dgm:prSet/>
      <dgm:spPr/>
      <dgm:t>
        <a:bodyPr/>
        <a:lstStyle/>
        <a:p>
          <a:endParaRPr lang="it-IT"/>
        </a:p>
      </dgm:t>
    </dgm:pt>
    <dgm:pt modelId="{DF18E81B-18BC-4059-B507-70C157985630}">
      <dgm:prSet phldrT="[Testo]"/>
      <dgm:spPr/>
      <dgm:t>
        <a:bodyPr/>
        <a:lstStyle/>
        <a:p>
          <a:r>
            <a:rPr lang="en-US" b="1" dirty="0" smtClean="0"/>
            <a:t>Weak awareness of duties and rights </a:t>
          </a:r>
          <a:r>
            <a:rPr lang="en-US" dirty="0" smtClean="0"/>
            <a:t>&gt; migrants and refugees miss to know social rules, miss to get opportunities and services &gt; lack of knowledge about the available services at local level</a:t>
          </a:r>
          <a:endParaRPr lang="it-IT" dirty="0"/>
        </a:p>
      </dgm:t>
    </dgm:pt>
    <dgm:pt modelId="{03C04BDC-7B84-42D7-822B-FA90FA33A55F}" type="parTrans" cxnId="{ACEC8D9D-883D-47E9-BA77-C4ED25E1FE02}">
      <dgm:prSet/>
      <dgm:spPr/>
      <dgm:t>
        <a:bodyPr/>
        <a:lstStyle/>
        <a:p>
          <a:endParaRPr lang="it-IT"/>
        </a:p>
      </dgm:t>
    </dgm:pt>
    <dgm:pt modelId="{25CD387C-406E-4449-B58B-333A151131C4}" type="sibTrans" cxnId="{ACEC8D9D-883D-47E9-BA77-C4ED25E1FE02}">
      <dgm:prSet/>
      <dgm:spPr/>
      <dgm:t>
        <a:bodyPr/>
        <a:lstStyle/>
        <a:p>
          <a:endParaRPr lang="it-IT"/>
        </a:p>
      </dgm:t>
    </dgm:pt>
    <dgm:pt modelId="{22DD8B04-62A1-4E68-AC50-D36F48F8AE3F}">
      <dgm:prSet phldrT="[Testo]"/>
      <dgm:spPr/>
      <dgm:t>
        <a:bodyPr/>
        <a:lstStyle/>
        <a:p>
          <a:r>
            <a:rPr lang="en-US" dirty="0" smtClean="0"/>
            <a:t>Linguistic, cultural and technological literacy</a:t>
          </a:r>
          <a:endParaRPr lang="it-IT" dirty="0"/>
        </a:p>
      </dgm:t>
    </dgm:pt>
    <dgm:pt modelId="{C005E660-D336-4836-A892-1B4019D3331D}" type="parTrans" cxnId="{F5F5C199-87B7-48EC-A438-85963A66CCA0}">
      <dgm:prSet/>
      <dgm:spPr/>
      <dgm:t>
        <a:bodyPr/>
        <a:lstStyle/>
        <a:p>
          <a:endParaRPr lang="it-IT"/>
        </a:p>
      </dgm:t>
    </dgm:pt>
    <dgm:pt modelId="{A928BCFE-B01A-4721-BADB-FC39B92DF90B}" type="sibTrans" cxnId="{F5F5C199-87B7-48EC-A438-85963A66CCA0}">
      <dgm:prSet/>
      <dgm:spPr/>
      <dgm:t>
        <a:bodyPr/>
        <a:lstStyle/>
        <a:p>
          <a:endParaRPr lang="it-IT"/>
        </a:p>
      </dgm:t>
    </dgm:pt>
    <dgm:pt modelId="{40A5CA47-D810-4A19-A7EC-3C11DD93A2A0}">
      <dgm:prSet phldrT="[Testo]"/>
      <dgm:spPr/>
      <dgm:t>
        <a:bodyPr/>
        <a:lstStyle/>
        <a:p>
          <a:r>
            <a:rPr lang="en-US" b="1" dirty="0" smtClean="0"/>
            <a:t>Language</a:t>
          </a:r>
          <a:r>
            <a:rPr lang="en-US" dirty="0" smtClean="0"/>
            <a:t>: need for a simplified language, made of visual codes and based on visual grammar, made of pictograms, graphic animations and videos</a:t>
          </a:r>
          <a:endParaRPr lang="it-IT" dirty="0"/>
        </a:p>
      </dgm:t>
    </dgm:pt>
    <dgm:pt modelId="{54153E29-EB1C-41B7-9DC8-38DEE9F3FC81}" type="parTrans" cxnId="{81EFA67C-5FA8-4887-AC50-30CA53E71647}">
      <dgm:prSet/>
      <dgm:spPr/>
      <dgm:t>
        <a:bodyPr/>
        <a:lstStyle/>
        <a:p>
          <a:endParaRPr lang="it-IT"/>
        </a:p>
      </dgm:t>
    </dgm:pt>
    <dgm:pt modelId="{390CBB3B-65AB-4560-BDD8-255CDA2A61EB}" type="sibTrans" cxnId="{81EFA67C-5FA8-4887-AC50-30CA53E71647}">
      <dgm:prSet/>
      <dgm:spPr/>
      <dgm:t>
        <a:bodyPr/>
        <a:lstStyle/>
        <a:p>
          <a:endParaRPr lang="it-IT"/>
        </a:p>
      </dgm:t>
    </dgm:pt>
    <dgm:pt modelId="{D9C9CA31-154B-40F2-A467-092DAEC7C171}">
      <dgm:prSet phldrT="[Testo]"/>
      <dgm:spPr/>
      <dgm:t>
        <a:bodyPr/>
        <a:lstStyle/>
        <a:p>
          <a:r>
            <a:rPr lang="en-US" b="1" dirty="0" smtClean="0"/>
            <a:t>Culture</a:t>
          </a:r>
          <a:r>
            <a:rPr lang="en-US" dirty="0" smtClean="0"/>
            <a:t>: acquire and manipulate concepts shared with the rest of the </a:t>
          </a:r>
          <a:r>
            <a:rPr lang="it-IT" dirty="0" smtClean="0"/>
            <a:t>community</a:t>
          </a:r>
          <a:endParaRPr lang="it-IT" dirty="0"/>
        </a:p>
      </dgm:t>
    </dgm:pt>
    <dgm:pt modelId="{B5E3652D-A23B-49DF-8E28-D9B68358994D}" type="parTrans" cxnId="{63106F62-9386-4BF9-8CD9-C9EF566D1203}">
      <dgm:prSet/>
      <dgm:spPr/>
      <dgm:t>
        <a:bodyPr/>
        <a:lstStyle/>
        <a:p>
          <a:endParaRPr lang="it-IT"/>
        </a:p>
      </dgm:t>
    </dgm:pt>
    <dgm:pt modelId="{4F7385F4-634E-489B-BCC8-D8A49C64CCCF}" type="sibTrans" cxnId="{63106F62-9386-4BF9-8CD9-C9EF566D1203}">
      <dgm:prSet/>
      <dgm:spPr/>
      <dgm:t>
        <a:bodyPr/>
        <a:lstStyle/>
        <a:p>
          <a:endParaRPr lang="it-IT"/>
        </a:p>
      </dgm:t>
    </dgm:pt>
    <dgm:pt modelId="{04B9F734-1EF6-4420-BA86-B4316D7695F6}">
      <dgm:prSet phldrT="[Testo]"/>
      <dgm:spPr/>
      <dgm:t>
        <a:bodyPr/>
        <a:lstStyle/>
        <a:p>
          <a:r>
            <a:rPr lang="en-US" b="1" dirty="0" smtClean="0"/>
            <a:t>Technology</a:t>
          </a:r>
          <a:r>
            <a:rPr lang="en-US" dirty="0" smtClean="0"/>
            <a:t>: understanding of potential and role of technology, use of ICT </a:t>
          </a:r>
          <a:r>
            <a:rPr lang="it-IT" dirty="0" err="1" smtClean="0"/>
            <a:t>features</a:t>
          </a:r>
          <a:r>
            <a:rPr lang="it-IT" dirty="0" smtClean="0"/>
            <a:t> and </a:t>
          </a:r>
          <a:r>
            <a:rPr lang="it-IT" dirty="0" err="1" smtClean="0"/>
            <a:t>services</a:t>
          </a:r>
          <a:endParaRPr lang="it-IT" dirty="0"/>
        </a:p>
      </dgm:t>
    </dgm:pt>
    <dgm:pt modelId="{2C7DB9CD-D3C1-4FA6-9F6D-C8A011A4D290}" type="parTrans" cxnId="{14DA65E7-D24D-4C5B-B886-044830F125C1}">
      <dgm:prSet/>
      <dgm:spPr/>
      <dgm:t>
        <a:bodyPr/>
        <a:lstStyle/>
        <a:p>
          <a:endParaRPr lang="it-IT"/>
        </a:p>
      </dgm:t>
    </dgm:pt>
    <dgm:pt modelId="{CB0F5470-3132-44D7-BE9B-D9A814E0DE7F}" type="sibTrans" cxnId="{14DA65E7-D24D-4C5B-B886-044830F125C1}">
      <dgm:prSet/>
      <dgm:spPr/>
      <dgm:t>
        <a:bodyPr/>
        <a:lstStyle/>
        <a:p>
          <a:endParaRPr lang="it-IT"/>
        </a:p>
      </dgm:t>
    </dgm:pt>
    <dgm:pt modelId="{3FC380E8-F670-496F-ACBE-81A326540FDE}">
      <dgm:prSet phldrT="[Testo]"/>
      <dgm:spPr/>
      <dgm:t>
        <a:bodyPr/>
        <a:lstStyle/>
        <a:p>
          <a:r>
            <a:rPr lang="it-IT" dirty="0" smtClean="0"/>
            <a:t>Diverse </a:t>
          </a:r>
          <a:r>
            <a:rPr lang="it-IT" dirty="0" err="1" smtClean="0"/>
            <a:t>requirements</a:t>
          </a:r>
          <a:endParaRPr lang="it-IT" dirty="0"/>
        </a:p>
      </dgm:t>
    </dgm:pt>
    <dgm:pt modelId="{692943CC-48CE-44E6-B6E6-AA0896CACE3D}" type="parTrans" cxnId="{6EB0CA9A-B3DB-49F6-A7C5-B9BAC65D871B}">
      <dgm:prSet/>
      <dgm:spPr/>
      <dgm:t>
        <a:bodyPr/>
        <a:lstStyle/>
        <a:p>
          <a:endParaRPr lang="it-IT"/>
        </a:p>
      </dgm:t>
    </dgm:pt>
    <dgm:pt modelId="{6452BEA7-6748-4B17-8623-405A81F216E6}" type="sibTrans" cxnId="{6EB0CA9A-B3DB-49F6-A7C5-B9BAC65D871B}">
      <dgm:prSet/>
      <dgm:spPr/>
      <dgm:t>
        <a:bodyPr/>
        <a:lstStyle/>
        <a:p>
          <a:endParaRPr lang="it-IT"/>
        </a:p>
      </dgm:t>
    </dgm:pt>
    <dgm:pt modelId="{2E15F297-6104-444D-A9FF-4CD56E72A5A9}">
      <dgm:prSet phldrT="[Testo]"/>
      <dgm:spPr/>
      <dgm:t>
        <a:bodyPr/>
        <a:lstStyle/>
        <a:p>
          <a:r>
            <a:rPr lang="en-US" b="1" dirty="0" smtClean="0"/>
            <a:t>Lack of uniformity in user requirements</a:t>
          </a:r>
          <a:r>
            <a:rPr lang="en-US" dirty="0" smtClean="0"/>
            <a:t>: diverse needs, abilities and limitations and thus diverse interaction strategies: from natural language processing to purely visual language</a:t>
          </a:r>
          <a:endParaRPr lang="it-IT" dirty="0"/>
        </a:p>
      </dgm:t>
    </dgm:pt>
    <dgm:pt modelId="{532D6F0E-C11B-4213-AAD9-50D58A88A0E2}" type="parTrans" cxnId="{19BD4A9C-740D-422E-8ADF-38624197BDDF}">
      <dgm:prSet/>
      <dgm:spPr/>
      <dgm:t>
        <a:bodyPr/>
        <a:lstStyle/>
        <a:p>
          <a:endParaRPr lang="it-IT"/>
        </a:p>
      </dgm:t>
    </dgm:pt>
    <dgm:pt modelId="{53388F64-8C18-4A30-9A0A-60CF367B872C}" type="sibTrans" cxnId="{19BD4A9C-740D-422E-8ADF-38624197BDDF}">
      <dgm:prSet/>
      <dgm:spPr/>
      <dgm:t>
        <a:bodyPr/>
        <a:lstStyle/>
        <a:p>
          <a:endParaRPr lang="it-IT"/>
        </a:p>
      </dgm:t>
    </dgm:pt>
    <dgm:pt modelId="{03ECED5B-196F-44E3-B71C-D12110A1042A}">
      <dgm:prSet phldrT="[Testo]"/>
      <dgm:spPr/>
      <dgm:t>
        <a:bodyPr/>
        <a:lstStyle/>
        <a:p>
          <a:r>
            <a:rPr lang="en-US" b="1" dirty="0" smtClean="0"/>
            <a:t>Migrants’ personal perspectives </a:t>
          </a:r>
          <a:r>
            <a:rPr lang="en-US" dirty="0" smtClean="0"/>
            <a:t>and expectations in regaining autonomy and </a:t>
          </a:r>
          <a:r>
            <a:rPr lang="it-IT" dirty="0" err="1" smtClean="0"/>
            <a:t>reconstruction</a:t>
          </a:r>
          <a:r>
            <a:rPr lang="it-IT" dirty="0" smtClean="0"/>
            <a:t> of life </a:t>
          </a:r>
          <a:r>
            <a:rPr lang="it-IT" dirty="0" err="1" smtClean="0"/>
            <a:t>experience</a:t>
          </a:r>
          <a:endParaRPr lang="it-IT" dirty="0"/>
        </a:p>
      </dgm:t>
    </dgm:pt>
    <dgm:pt modelId="{D7B63CD2-5FD2-4263-94FD-254FAB75E861}" type="parTrans" cxnId="{7A8181E8-AE17-4B3C-8280-BEAF79627ABF}">
      <dgm:prSet/>
      <dgm:spPr/>
      <dgm:t>
        <a:bodyPr/>
        <a:lstStyle/>
        <a:p>
          <a:endParaRPr lang="it-IT"/>
        </a:p>
      </dgm:t>
    </dgm:pt>
    <dgm:pt modelId="{502855B8-C595-4F55-8201-A172D273279E}" type="sibTrans" cxnId="{7A8181E8-AE17-4B3C-8280-BEAF79627ABF}">
      <dgm:prSet/>
      <dgm:spPr/>
      <dgm:t>
        <a:bodyPr/>
        <a:lstStyle/>
        <a:p>
          <a:endParaRPr lang="it-IT"/>
        </a:p>
      </dgm:t>
    </dgm:pt>
    <dgm:pt modelId="{6BA93B70-824D-42CE-B0C4-2346776940D5}" type="pres">
      <dgm:prSet presAssocID="{B4D2125C-CF3C-4C72-B371-DAF141F649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CC7A216-6314-4830-B9B3-CC70A7774DEB}" type="pres">
      <dgm:prSet presAssocID="{8A0002CF-CAF5-425C-8042-3E709FC93C92}" presName="root" presStyleCnt="0"/>
      <dgm:spPr/>
    </dgm:pt>
    <dgm:pt modelId="{A4F3BAD7-2A96-4ECE-8074-86FC8B61204D}" type="pres">
      <dgm:prSet presAssocID="{8A0002CF-CAF5-425C-8042-3E709FC93C92}" presName="rootComposite" presStyleCnt="0"/>
      <dgm:spPr/>
    </dgm:pt>
    <dgm:pt modelId="{4F087E91-A744-4C57-95EA-077C7A678B65}" type="pres">
      <dgm:prSet presAssocID="{8A0002CF-CAF5-425C-8042-3E709FC93C92}" presName="rootText" presStyleLbl="node1" presStyleIdx="0" presStyleCnt="3"/>
      <dgm:spPr/>
      <dgm:t>
        <a:bodyPr/>
        <a:lstStyle/>
        <a:p>
          <a:endParaRPr lang="it-IT"/>
        </a:p>
      </dgm:t>
    </dgm:pt>
    <dgm:pt modelId="{791258DE-E36B-4381-A98A-F1B117BED849}" type="pres">
      <dgm:prSet presAssocID="{8A0002CF-CAF5-425C-8042-3E709FC93C92}" presName="rootConnector" presStyleLbl="node1" presStyleIdx="0" presStyleCnt="3"/>
      <dgm:spPr/>
      <dgm:t>
        <a:bodyPr/>
        <a:lstStyle/>
        <a:p>
          <a:endParaRPr lang="it-IT"/>
        </a:p>
      </dgm:t>
    </dgm:pt>
    <dgm:pt modelId="{6A435239-3310-40FC-9CA9-73D32ED67D88}" type="pres">
      <dgm:prSet presAssocID="{8A0002CF-CAF5-425C-8042-3E709FC93C92}" presName="childShape" presStyleCnt="0"/>
      <dgm:spPr/>
    </dgm:pt>
    <dgm:pt modelId="{04BB7F64-83BB-4145-B5EF-5A19A1C722D5}" type="pres">
      <dgm:prSet presAssocID="{5B707775-2AF1-4056-8467-A8A5C7EA97AF}" presName="Name13" presStyleLbl="parChTrans1D2" presStyleIdx="0" presStyleCnt="7"/>
      <dgm:spPr/>
      <dgm:t>
        <a:bodyPr/>
        <a:lstStyle/>
        <a:p>
          <a:endParaRPr lang="it-IT"/>
        </a:p>
      </dgm:t>
    </dgm:pt>
    <dgm:pt modelId="{0C54E1C7-AFDE-43D6-B55C-B1FADB74575D}" type="pres">
      <dgm:prSet presAssocID="{B173EA32-1C55-4C82-96B6-11236A230D3F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E567AE-9A07-43B4-8C07-110FCE5681E4}" type="pres">
      <dgm:prSet presAssocID="{03C04BDC-7B84-42D7-822B-FA90FA33A55F}" presName="Name13" presStyleLbl="parChTrans1D2" presStyleIdx="1" presStyleCnt="7"/>
      <dgm:spPr/>
      <dgm:t>
        <a:bodyPr/>
        <a:lstStyle/>
        <a:p>
          <a:endParaRPr lang="it-IT"/>
        </a:p>
      </dgm:t>
    </dgm:pt>
    <dgm:pt modelId="{7D933C59-94B4-49CC-8B76-A679237AD612}" type="pres">
      <dgm:prSet presAssocID="{DF18E81B-18BC-4059-B507-70C157985630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44F5DD-E9F8-4550-9C90-A0F9FDA5EC5E}" type="pres">
      <dgm:prSet presAssocID="{22DD8B04-62A1-4E68-AC50-D36F48F8AE3F}" presName="root" presStyleCnt="0"/>
      <dgm:spPr/>
    </dgm:pt>
    <dgm:pt modelId="{010DD7B1-A44A-40C8-B17D-1F188D685E09}" type="pres">
      <dgm:prSet presAssocID="{22DD8B04-62A1-4E68-AC50-D36F48F8AE3F}" presName="rootComposite" presStyleCnt="0"/>
      <dgm:spPr/>
    </dgm:pt>
    <dgm:pt modelId="{51B8F3C1-2041-4D46-A63A-8EB37D86F2E8}" type="pres">
      <dgm:prSet presAssocID="{22DD8B04-62A1-4E68-AC50-D36F48F8AE3F}" presName="rootText" presStyleLbl="node1" presStyleIdx="1" presStyleCnt="3"/>
      <dgm:spPr/>
      <dgm:t>
        <a:bodyPr/>
        <a:lstStyle/>
        <a:p>
          <a:endParaRPr lang="it-IT"/>
        </a:p>
      </dgm:t>
    </dgm:pt>
    <dgm:pt modelId="{53345E46-CFF5-4E0F-AE38-80A11C0F6173}" type="pres">
      <dgm:prSet presAssocID="{22DD8B04-62A1-4E68-AC50-D36F48F8AE3F}" presName="rootConnector" presStyleLbl="node1" presStyleIdx="1" presStyleCnt="3"/>
      <dgm:spPr/>
      <dgm:t>
        <a:bodyPr/>
        <a:lstStyle/>
        <a:p>
          <a:endParaRPr lang="it-IT"/>
        </a:p>
      </dgm:t>
    </dgm:pt>
    <dgm:pt modelId="{47A8EE34-D2D2-4400-9E31-D978CB73D608}" type="pres">
      <dgm:prSet presAssocID="{22DD8B04-62A1-4E68-AC50-D36F48F8AE3F}" presName="childShape" presStyleCnt="0"/>
      <dgm:spPr/>
    </dgm:pt>
    <dgm:pt modelId="{AC9DFB66-4454-457F-B370-6199DC1B6C6D}" type="pres">
      <dgm:prSet presAssocID="{54153E29-EB1C-41B7-9DC8-38DEE9F3FC81}" presName="Name13" presStyleLbl="parChTrans1D2" presStyleIdx="2" presStyleCnt="7"/>
      <dgm:spPr/>
      <dgm:t>
        <a:bodyPr/>
        <a:lstStyle/>
        <a:p>
          <a:endParaRPr lang="it-IT"/>
        </a:p>
      </dgm:t>
    </dgm:pt>
    <dgm:pt modelId="{0436B79D-4DED-491A-A51D-986F02594544}" type="pres">
      <dgm:prSet presAssocID="{40A5CA47-D810-4A19-A7EC-3C11DD93A2A0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547A23-9866-4101-AE5B-B6D9548815B2}" type="pres">
      <dgm:prSet presAssocID="{B5E3652D-A23B-49DF-8E28-D9B68358994D}" presName="Name13" presStyleLbl="parChTrans1D2" presStyleIdx="3" presStyleCnt="7"/>
      <dgm:spPr/>
      <dgm:t>
        <a:bodyPr/>
        <a:lstStyle/>
        <a:p>
          <a:endParaRPr lang="it-IT"/>
        </a:p>
      </dgm:t>
    </dgm:pt>
    <dgm:pt modelId="{C2807350-00C1-4B32-9524-ECCBD36E59E5}" type="pres">
      <dgm:prSet presAssocID="{D9C9CA31-154B-40F2-A467-092DAEC7C171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34D44B-6669-4E35-9620-2EFD9F2DDCAB}" type="pres">
      <dgm:prSet presAssocID="{2C7DB9CD-D3C1-4FA6-9F6D-C8A011A4D290}" presName="Name13" presStyleLbl="parChTrans1D2" presStyleIdx="4" presStyleCnt="7"/>
      <dgm:spPr/>
      <dgm:t>
        <a:bodyPr/>
        <a:lstStyle/>
        <a:p>
          <a:endParaRPr lang="it-IT"/>
        </a:p>
      </dgm:t>
    </dgm:pt>
    <dgm:pt modelId="{F5C640F6-DF15-45B9-B965-12FD3F934C5C}" type="pres">
      <dgm:prSet presAssocID="{04B9F734-1EF6-4420-BA86-B4316D7695F6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B0D356-7422-4F04-8831-F31474D2ED27}" type="pres">
      <dgm:prSet presAssocID="{3FC380E8-F670-496F-ACBE-81A326540FDE}" presName="root" presStyleCnt="0"/>
      <dgm:spPr/>
    </dgm:pt>
    <dgm:pt modelId="{8D61F6AC-1E5D-4AFB-8BE5-328973A7D960}" type="pres">
      <dgm:prSet presAssocID="{3FC380E8-F670-496F-ACBE-81A326540FDE}" presName="rootComposite" presStyleCnt="0"/>
      <dgm:spPr/>
    </dgm:pt>
    <dgm:pt modelId="{7658A13A-2933-4617-8553-A58A87B42F92}" type="pres">
      <dgm:prSet presAssocID="{3FC380E8-F670-496F-ACBE-81A326540FDE}" presName="rootText" presStyleLbl="node1" presStyleIdx="2" presStyleCnt="3"/>
      <dgm:spPr/>
      <dgm:t>
        <a:bodyPr/>
        <a:lstStyle/>
        <a:p>
          <a:endParaRPr lang="it-IT"/>
        </a:p>
      </dgm:t>
    </dgm:pt>
    <dgm:pt modelId="{3CAF0A93-4F4F-4757-B459-DDBD98D960AF}" type="pres">
      <dgm:prSet presAssocID="{3FC380E8-F670-496F-ACBE-81A326540FDE}" presName="rootConnector" presStyleLbl="node1" presStyleIdx="2" presStyleCnt="3"/>
      <dgm:spPr/>
      <dgm:t>
        <a:bodyPr/>
        <a:lstStyle/>
        <a:p>
          <a:endParaRPr lang="it-IT"/>
        </a:p>
      </dgm:t>
    </dgm:pt>
    <dgm:pt modelId="{D3B963E7-F861-4B1B-A275-238BF0C78DFC}" type="pres">
      <dgm:prSet presAssocID="{3FC380E8-F670-496F-ACBE-81A326540FDE}" presName="childShape" presStyleCnt="0"/>
      <dgm:spPr/>
    </dgm:pt>
    <dgm:pt modelId="{FF077BBE-54A4-4554-8E36-184A27D79C0A}" type="pres">
      <dgm:prSet presAssocID="{532D6F0E-C11B-4213-AAD9-50D58A88A0E2}" presName="Name13" presStyleLbl="parChTrans1D2" presStyleIdx="5" presStyleCnt="7"/>
      <dgm:spPr/>
      <dgm:t>
        <a:bodyPr/>
        <a:lstStyle/>
        <a:p>
          <a:endParaRPr lang="it-IT"/>
        </a:p>
      </dgm:t>
    </dgm:pt>
    <dgm:pt modelId="{F834C3E5-9F79-46F7-9E08-812FEA2A3497}" type="pres">
      <dgm:prSet presAssocID="{2E15F297-6104-444D-A9FF-4CD56E72A5A9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7C6245-F495-448D-9B84-548CC1E5CB5A}" type="pres">
      <dgm:prSet presAssocID="{D7B63CD2-5FD2-4263-94FD-254FAB75E861}" presName="Name13" presStyleLbl="parChTrans1D2" presStyleIdx="6" presStyleCnt="7"/>
      <dgm:spPr/>
      <dgm:t>
        <a:bodyPr/>
        <a:lstStyle/>
        <a:p>
          <a:endParaRPr lang="it-IT"/>
        </a:p>
      </dgm:t>
    </dgm:pt>
    <dgm:pt modelId="{0D6D4AA2-6511-4156-AD3A-9D8793C225ED}" type="pres">
      <dgm:prSet presAssocID="{03ECED5B-196F-44E3-B71C-D12110A1042A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5F5C199-87B7-48EC-A438-85963A66CCA0}" srcId="{B4D2125C-CF3C-4C72-B371-DAF141F649A8}" destId="{22DD8B04-62A1-4E68-AC50-D36F48F8AE3F}" srcOrd="1" destOrd="0" parTransId="{C005E660-D336-4836-A892-1B4019D3331D}" sibTransId="{A928BCFE-B01A-4721-BADB-FC39B92DF90B}"/>
    <dgm:cxn modelId="{285FF22C-6879-43AF-958B-01A7177FCBA0}" type="presOf" srcId="{B5E3652D-A23B-49DF-8E28-D9B68358994D}" destId="{20547A23-9866-4101-AE5B-B6D9548815B2}" srcOrd="0" destOrd="0" presId="urn:microsoft.com/office/officeart/2005/8/layout/hierarchy3"/>
    <dgm:cxn modelId="{6931996A-DE0E-47DA-AA77-BFBF7FF0D318}" type="presOf" srcId="{DF18E81B-18BC-4059-B507-70C157985630}" destId="{7D933C59-94B4-49CC-8B76-A679237AD612}" srcOrd="0" destOrd="0" presId="urn:microsoft.com/office/officeart/2005/8/layout/hierarchy3"/>
    <dgm:cxn modelId="{563387CB-8047-402A-A1BC-70B57DEB3172}" type="presOf" srcId="{8A0002CF-CAF5-425C-8042-3E709FC93C92}" destId="{4F087E91-A744-4C57-95EA-077C7A678B65}" srcOrd="0" destOrd="0" presId="urn:microsoft.com/office/officeart/2005/8/layout/hierarchy3"/>
    <dgm:cxn modelId="{0B47DFA7-5EBA-4DFB-8BD2-51C2BE5B5113}" type="presOf" srcId="{22DD8B04-62A1-4E68-AC50-D36F48F8AE3F}" destId="{53345E46-CFF5-4E0F-AE38-80A11C0F6173}" srcOrd="1" destOrd="0" presId="urn:microsoft.com/office/officeart/2005/8/layout/hierarchy3"/>
    <dgm:cxn modelId="{D235EB5B-0B5E-4AE3-9E1B-BC166AAA3D2C}" type="presOf" srcId="{B173EA32-1C55-4C82-96B6-11236A230D3F}" destId="{0C54E1C7-AFDE-43D6-B55C-B1FADB74575D}" srcOrd="0" destOrd="0" presId="urn:microsoft.com/office/officeart/2005/8/layout/hierarchy3"/>
    <dgm:cxn modelId="{A5F0272D-354C-4093-A71C-11DE7BDAFA44}" srcId="{B4D2125C-CF3C-4C72-B371-DAF141F649A8}" destId="{8A0002CF-CAF5-425C-8042-3E709FC93C92}" srcOrd="0" destOrd="0" parTransId="{EDF72E4E-188E-4E4F-9006-E7305B0735E5}" sibTransId="{1C8A2A49-B5E9-4E6F-BFC6-E3FDADF86585}"/>
    <dgm:cxn modelId="{ACEC8D9D-883D-47E9-BA77-C4ED25E1FE02}" srcId="{8A0002CF-CAF5-425C-8042-3E709FC93C92}" destId="{DF18E81B-18BC-4059-B507-70C157985630}" srcOrd="1" destOrd="0" parTransId="{03C04BDC-7B84-42D7-822B-FA90FA33A55F}" sibTransId="{25CD387C-406E-4449-B58B-333A151131C4}"/>
    <dgm:cxn modelId="{07975A46-691A-4EEC-8811-9398882FC907}" type="presOf" srcId="{3FC380E8-F670-496F-ACBE-81A326540FDE}" destId="{3CAF0A93-4F4F-4757-B459-DDBD98D960AF}" srcOrd="1" destOrd="0" presId="urn:microsoft.com/office/officeart/2005/8/layout/hierarchy3"/>
    <dgm:cxn modelId="{85077084-62EF-42CC-97BB-43511DC9169B}" type="presOf" srcId="{03C04BDC-7B84-42D7-822B-FA90FA33A55F}" destId="{DCE567AE-9A07-43B4-8C07-110FCE5681E4}" srcOrd="0" destOrd="0" presId="urn:microsoft.com/office/officeart/2005/8/layout/hierarchy3"/>
    <dgm:cxn modelId="{CC9E3A5F-2900-4FFE-A9E2-A195204A79AE}" type="presOf" srcId="{22DD8B04-62A1-4E68-AC50-D36F48F8AE3F}" destId="{51B8F3C1-2041-4D46-A63A-8EB37D86F2E8}" srcOrd="0" destOrd="0" presId="urn:microsoft.com/office/officeart/2005/8/layout/hierarchy3"/>
    <dgm:cxn modelId="{5E25E418-0262-48A3-A49B-D2FDDFF93966}" type="presOf" srcId="{D9C9CA31-154B-40F2-A467-092DAEC7C171}" destId="{C2807350-00C1-4B32-9524-ECCBD36E59E5}" srcOrd="0" destOrd="0" presId="urn:microsoft.com/office/officeart/2005/8/layout/hierarchy3"/>
    <dgm:cxn modelId="{AC9098DD-BE0F-4EC8-9B4A-55CA81EBCD80}" type="presOf" srcId="{532D6F0E-C11B-4213-AAD9-50D58A88A0E2}" destId="{FF077BBE-54A4-4554-8E36-184A27D79C0A}" srcOrd="0" destOrd="0" presId="urn:microsoft.com/office/officeart/2005/8/layout/hierarchy3"/>
    <dgm:cxn modelId="{56918093-2376-4E52-9221-39A84B2FDC31}" type="presOf" srcId="{2C7DB9CD-D3C1-4FA6-9F6D-C8A011A4D290}" destId="{D734D44B-6669-4E35-9620-2EFD9F2DDCAB}" srcOrd="0" destOrd="0" presId="urn:microsoft.com/office/officeart/2005/8/layout/hierarchy3"/>
    <dgm:cxn modelId="{EBFEF1C0-BFFB-4C77-89D3-DA6760B5B608}" type="presOf" srcId="{04B9F734-1EF6-4420-BA86-B4316D7695F6}" destId="{F5C640F6-DF15-45B9-B965-12FD3F934C5C}" srcOrd="0" destOrd="0" presId="urn:microsoft.com/office/officeart/2005/8/layout/hierarchy3"/>
    <dgm:cxn modelId="{6EB0CA9A-B3DB-49F6-A7C5-B9BAC65D871B}" srcId="{B4D2125C-CF3C-4C72-B371-DAF141F649A8}" destId="{3FC380E8-F670-496F-ACBE-81A326540FDE}" srcOrd="2" destOrd="0" parTransId="{692943CC-48CE-44E6-B6E6-AA0896CACE3D}" sibTransId="{6452BEA7-6748-4B17-8623-405A81F216E6}"/>
    <dgm:cxn modelId="{831D95DD-EA68-4CD6-A666-0AFC778C710B}" type="presOf" srcId="{3FC380E8-F670-496F-ACBE-81A326540FDE}" destId="{7658A13A-2933-4617-8553-A58A87B42F92}" srcOrd="0" destOrd="0" presId="urn:microsoft.com/office/officeart/2005/8/layout/hierarchy3"/>
    <dgm:cxn modelId="{81EFA67C-5FA8-4887-AC50-30CA53E71647}" srcId="{22DD8B04-62A1-4E68-AC50-D36F48F8AE3F}" destId="{40A5CA47-D810-4A19-A7EC-3C11DD93A2A0}" srcOrd="0" destOrd="0" parTransId="{54153E29-EB1C-41B7-9DC8-38DEE9F3FC81}" sibTransId="{390CBB3B-65AB-4560-BDD8-255CDA2A61EB}"/>
    <dgm:cxn modelId="{29A74A9E-8B4E-4F80-81A4-1EB5E122CE07}" type="presOf" srcId="{B4D2125C-CF3C-4C72-B371-DAF141F649A8}" destId="{6BA93B70-824D-42CE-B0C4-2346776940D5}" srcOrd="0" destOrd="0" presId="urn:microsoft.com/office/officeart/2005/8/layout/hierarchy3"/>
    <dgm:cxn modelId="{71475948-5AE2-4EC9-809C-130AED44C25F}" type="presOf" srcId="{54153E29-EB1C-41B7-9DC8-38DEE9F3FC81}" destId="{AC9DFB66-4454-457F-B370-6199DC1B6C6D}" srcOrd="0" destOrd="0" presId="urn:microsoft.com/office/officeart/2005/8/layout/hierarchy3"/>
    <dgm:cxn modelId="{19BD4A9C-740D-422E-8ADF-38624197BDDF}" srcId="{3FC380E8-F670-496F-ACBE-81A326540FDE}" destId="{2E15F297-6104-444D-A9FF-4CD56E72A5A9}" srcOrd="0" destOrd="0" parTransId="{532D6F0E-C11B-4213-AAD9-50D58A88A0E2}" sibTransId="{53388F64-8C18-4A30-9A0A-60CF367B872C}"/>
    <dgm:cxn modelId="{7A8181E8-AE17-4B3C-8280-BEAF79627ABF}" srcId="{3FC380E8-F670-496F-ACBE-81A326540FDE}" destId="{03ECED5B-196F-44E3-B71C-D12110A1042A}" srcOrd="1" destOrd="0" parTransId="{D7B63CD2-5FD2-4263-94FD-254FAB75E861}" sibTransId="{502855B8-C595-4F55-8201-A172D273279E}"/>
    <dgm:cxn modelId="{F603EF1B-7873-47D2-9054-77CC9F9C1A6A}" type="presOf" srcId="{D7B63CD2-5FD2-4263-94FD-254FAB75E861}" destId="{DC7C6245-F495-448D-9B84-548CC1E5CB5A}" srcOrd="0" destOrd="0" presId="urn:microsoft.com/office/officeart/2005/8/layout/hierarchy3"/>
    <dgm:cxn modelId="{9E5A532A-D144-4510-B7E5-0EDEEC4CE74F}" srcId="{8A0002CF-CAF5-425C-8042-3E709FC93C92}" destId="{B173EA32-1C55-4C82-96B6-11236A230D3F}" srcOrd="0" destOrd="0" parTransId="{5B707775-2AF1-4056-8467-A8A5C7EA97AF}" sibTransId="{4991CC74-97E0-4DD3-BB21-BC0C127D36BD}"/>
    <dgm:cxn modelId="{424D0229-E3C4-4A43-A794-F094360D4FDB}" type="presOf" srcId="{03ECED5B-196F-44E3-B71C-D12110A1042A}" destId="{0D6D4AA2-6511-4156-AD3A-9D8793C225ED}" srcOrd="0" destOrd="0" presId="urn:microsoft.com/office/officeart/2005/8/layout/hierarchy3"/>
    <dgm:cxn modelId="{42BF91C7-9E09-4382-9F76-691AEC985147}" type="presOf" srcId="{5B707775-2AF1-4056-8467-A8A5C7EA97AF}" destId="{04BB7F64-83BB-4145-B5EF-5A19A1C722D5}" srcOrd="0" destOrd="0" presId="urn:microsoft.com/office/officeart/2005/8/layout/hierarchy3"/>
    <dgm:cxn modelId="{7BF4B322-152D-44F4-B20A-D0848E7043C7}" type="presOf" srcId="{8A0002CF-CAF5-425C-8042-3E709FC93C92}" destId="{791258DE-E36B-4381-A98A-F1B117BED849}" srcOrd="1" destOrd="0" presId="urn:microsoft.com/office/officeart/2005/8/layout/hierarchy3"/>
    <dgm:cxn modelId="{4BF04802-706C-442B-BC9C-A74C6FDF6886}" type="presOf" srcId="{2E15F297-6104-444D-A9FF-4CD56E72A5A9}" destId="{F834C3E5-9F79-46F7-9E08-812FEA2A3497}" srcOrd="0" destOrd="0" presId="urn:microsoft.com/office/officeart/2005/8/layout/hierarchy3"/>
    <dgm:cxn modelId="{89878CCC-8AE9-4EB3-810D-96BC64602F79}" type="presOf" srcId="{40A5CA47-D810-4A19-A7EC-3C11DD93A2A0}" destId="{0436B79D-4DED-491A-A51D-986F02594544}" srcOrd="0" destOrd="0" presId="urn:microsoft.com/office/officeart/2005/8/layout/hierarchy3"/>
    <dgm:cxn modelId="{63106F62-9386-4BF9-8CD9-C9EF566D1203}" srcId="{22DD8B04-62A1-4E68-AC50-D36F48F8AE3F}" destId="{D9C9CA31-154B-40F2-A467-092DAEC7C171}" srcOrd="1" destOrd="0" parTransId="{B5E3652D-A23B-49DF-8E28-D9B68358994D}" sibTransId="{4F7385F4-634E-489B-BCC8-D8A49C64CCCF}"/>
    <dgm:cxn modelId="{14DA65E7-D24D-4C5B-B886-044830F125C1}" srcId="{22DD8B04-62A1-4E68-AC50-D36F48F8AE3F}" destId="{04B9F734-1EF6-4420-BA86-B4316D7695F6}" srcOrd="2" destOrd="0" parTransId="{2C7DB9CD-D3C1-4FA6-9F6D-C8A011A4D290}" sibTransId="{CB0F5470-3132-44D7-BE9B-D9A814E0DE7F}"/>
    <dgm:cxn modelId="{4E5520ED-6D8F-4532-A621-7DBEBD9B3807}" type="presParOf" srcId="{6BA93B70-824D-42CE-B0C4-2346776940D5}" destId="{FCC7A216-6314-4830-B9B3-CC70A7774DEB}" srcOrd="0" destOrd="0" presId="urn:microsoft.com/office/officeart/2005/8/layout/hierarchy3"/>
    <dgm:cxn modelId="{726FDBC9-05FB-4056-AA9F-F5F94190EA75}" type="presParOf" srcId="{FCC7A216-6314-4830-B9B3-CC70A7774DEB}" destId="{A4F3BAD7-2A96-4ECE-8074-86FC8B61204D}" srcOrd="0" destOrd="0" presId="urn:microsoft.com/office/officeart/2005/8/layout/hierarchy3"/>
    <dgm:cxn modelId="{00850E42-F8CB-4317-9100-FEAC8D009FDE}" type="presParOf" srcId="{A4F3BAD7-2A96-4ECE-8074-86FC8B61204D}" destId="{4F087E91-A744-4C57-95EA-077C7A678B65}" srcOrd="0" destOrd="0" presId="urn:microsoft.com/office/officeart/2005/8/layout/hierarchy3"/>
    <dgm:cxn modelId="{1017F6CC-6610-4FC3-8B6A-D6713580D844}" type="presParOf" srcId="{A4F3BAD7-2A96-4ECE-8074-86FC8B61204D}" destId="{791258DE-E36B-4381-A98A-F1B117BED849}" srcOrd="1" destOrd="0" presId="urn:microsoft.com/office/officeart/2005/8/layout/hierarchy3"/>
    <dgm:cxn modelId="{1F9D794D-36A2-4485-A2BF-5B46E38D5AF2}" type="presParOf" srcId="{FCC7A216-6314-4830-B9B3-CC70A7774DEB}" destId="{6A435239-3310-40FC-9CA9-73D32ED67D88}" srcOrd="1" destOrd="0" presId="urn:microsoft.com/office/officeart/2005/8/layout/hierarchy3"/>
    <dgm:cxn modelId="{5C81D64C-8A67-4879-8B1D-4DC8D4DB8C04}" type="presParOf" srcId="{6A435239-3310-40FC-9CA9-73D32ED67D88}" destId="{04BB7F64-83BB-4145-B5EF-5A19A1C722D5}" srcOrd="0" destOrd="0" presId="urn:microsoft.com/office/officeart/2005/8/layout/hierarchy3"/>
    <dgm:cxn modelId="{8258F581-7EA4-4A51-B5A0-2FE93B9CE536}" type="presParOf" srcId="{6A435239-3310-40FC-9CA9-73D32ED67D88}" destId="{0C54E1C7-AFDE-43D6-B55C-B1FADB74575D}" srcOrd="1" destOrd="0" presId="urn:microsoft.com/office/officeart/2005/8/layout/hierarchy3"/>
    <dgm:cxn modelId="{2DB27CC3-D511-4420-A7B3-881796E99350}" type="presParOf" srcId="{6A435239-3310-40FC-9CA9-73D32ED67D88}" destId="{DCE567AE-9A07-43B4-8C07-110FCE5681E4}" srcOrd="2" destOrd="0" presId="urn:microsoft.com/office/officeart/2005/8/layout/hierarchy3"/>
    <dgm:cxn modelId="{91D3A272-D748-4B71-8FB8-180401EA29AE}" type="presParOf" srcId="{6A435239-3310-40FC-9CA9-73D32ED67D88}" destId="{7D933C59-94B4-49CC-8B76-A679237AD612}" srcOrd="3" destOrd="0" presId="urn:microsoft.com/office/officeart/2005/8/layout/hierarchy3"/>
    <dgm:cxn modelId="{7483E2D1-0A97-4585-8452-D2EFF009E4FD}" type="presParOf" srcId="{6BA93B70-824D-42CE-B0C4-2346776940D5}" destId="{FB44F5DD-E9F8-4550-9C90-A0F9FDA5EC5E}" srcOrd="1" destOrd="0" presId="urn:microsoft.com/office/officeart/2005/8/layout/hierarchy3"/>
    <dgm:cxn modelId="{7CC5AE6F-B712-4B66-9BA9-8940D40D4EB6}" type="presParOf" srcId="{FB44F5DD-E9F8-4550-9C90-A0F9FDA5EC5E}" destId="{010DD7B1-A44A-40C8-B17D-1F188D685E09}" srcOrd="0" destOrd="0" presId="urn:microsoft.com/office/officeart/2005/8/layout/hierarchy3"/>
    <dgm:cxn modelId="{28AD594D-BFEC-46E3-B9DE-C764294283B3}" type="presParOf" srcId="{010DD7B1-A44A-40C8-B17D-1F188D685E09}" destId="{51B8F3C1-2041-4D46-A63A-8EB37D86F2E8}" srcOrd="0" destOrd="0" presId="urn:microsoft.com/office/officeart/2005/8/layout/hierarchy3"/>
    <dgm:cxn modelId="{51C210CE-634D-4AC2-8A29-CFCA85885B34}" type="presParOf" srcId="{010DD7B1-A44A-40C8-B17D-1F188D685E09}" destId="{53345E46-CFF5-4E0F-AE38-80A11C0F6173}" srcOrd="1" destOrd="0" presId="urn:microsoft.com/office/officeart/2005/8/layout/hierarchy3"/>
    <dgm:cxn modelId="{2E368F0C-3F2D-46AE-A645-5CD911E6748E}" type="presParOf" srcId="{FB44F5DD-E9F8-4550-9C90-A0F9FDA5EC5E}" destId="{47A8EE34-D2D2-4400-9E31-D978CB73D608}" srcOrd="1" destOrd="0" presId="urn:microsoft.com/office/officeart/2005/8/layout/hierarchy3"/>
    <dgm:cxn modelId="{17E29863-1C42-41ED-AE40-A09BC7957E8E}" type="presParOf" srcId="{47A8EE34-D2D2-4400-9E31-D978CB73D608}" destId="{AC9DFB66-4454-457F-B370-6199DC1B6C6D}" srcOrd="0" destOrd="0" presId="urn:microsoft.com/office/officeart/2005/8/layout/hierarchy3"/>
    <dgm:cxn modelId="{DF1F38F3-BEED-4CF3-A575-CF17675C29BC}" type="presParOf" srcId="{47A8EE34-D2D2-4400-9E31-D978CB73D608}" destId="{0436B79D-4DED-491A-A51D-986F02594544}" srcOrd="1" destOrd="0" presId="urn:microsoft.com/office/officeart/2005/8/layout/hierarchy3"/>
    <dgm:cxn modelId="{6FFC986F-1D92-4EBF-9F64-0874B2019376}" type="presParOf" srcId="{47A8EE34-D2D2-4400-9E31-D978CB73D608}" destId="{20547A23-9866-4101-AE5B-B6D9548815B2}" srcOrd="2" destOrd="0" presId="urn:microsoft.com/office/officeart/2005/8/layout/hierarchy3"/>
    <dgm:cxn modelId="{03BE26C8-28AA-462A-955A-8851C92CB5EB}" type="presParOf" srcId="{47A8EE34-D2D2-4400-9E31-D978CB73D608}" destId="{C2807350-00C1-4B32-9524-ECCBD36E59E5}" srcOrd="3" destOrd="0" presId="urn:microsoft.com/office/officeart/2005/8/layout/hierarchy3"/>
    <dgm:cxn modelId="{F0816B0A-89C0-4AC8-A1AE-1E235C54C76D}" type="presParOf" srcId="{47A8EE34-D2D2-4400-9E31-D978CB73D608}" destId="{D734D44B-6669-4E35-9620-2EFD9F2DDCAB}" srcOrd="4" destOrd="0" presId="urn:microsoft.com/office/officeart/2005/8/layout/hierarchy3"/>
    <dgm:cxn modelId="{E6F27EF1-E890-4EF5-BF4A-2D795975854D}" type="presParOf" srcId="{47A8EE34-D2D2-4400-9E31-D978CB73D608}" destId="{F5C640F6-DF15-45B9-B965-12FD3F934C5C}" srcOrd="5" destOrd="0" presId="urn:microsoft.com/office/officeart/2005/8/layout/hierarchy3"/>
    <dgm:cxn modelId="{CA68528D-2804-48B6-9CAC-FA02C128F414}" type="presParOf" srcId="{6BA93B70-824D-42CE-B0C4-2346776940D5}" destId="{60B0D356-7422-4F04-8831-F31474D2ED27}" srcOrd="2" destOrd="0" presId="urn:microsoft.com/office/officeart/2005/8/layout/hierarchy3"/>
    <dgm:cxn modelId="{C76BA6E2-B6E4-45B2-BE26-90B51DF47AC7}" type="presParOf" srcId="{60B0D356-7422-4F04-8831-F31474D2ED27}" destId="{8D61F6AC-1E5D-4AFB-8BE5-328973A7D960}" srcOrd="0" destOrd="0" presId="urn:microsoft.com/office/officeart/2005/8/layout/hierarchy3"/>
    <dgm:cxn modelId="{FC5AE8C6-2F3C-4ED2-A3E4-6BF07ECD1345}" type="presParOf" srcId="{8D61F6AC-1E5D-4AFB-8BE5-328973A7D960}" destId="{7658A13A-2933-4617-8553-A58A87B42F92}" srcOrd="0" destOrd="0" presId="urn:microsoft.com/office/officeart/2005/8/layout/hierarchy3"/>
    <dgm:cxn modelId="{FB8A3D0A-6172-48BF-B664-F88ECF18C264}" type="presParOf" srcId="{8D61F6AC-1E5D-4AFB-8BE5-328973A7D960}" destId="{3CAF0A93-4F4F-4757-B459-DDBD98D960AF}" srcOrd="1" destOrd="0" presId="urn:microsoft.com/office/officeart/2005/8/layout/hierarchy3"/>
    <dgm:cxn modelId="{D72EF662-A42C-47DA-B448-64B4803521D0}" type="presParOf" srcId="{60B0D356-7422-4F04-8831-F31474D2ED27}" destId="{D3B963E7-F861-4B1B-A275-238BF0C78DFC}" srcOrd="1" destOrd="0" presId="urn:microsoft.com/office/officeart/2005/8/layout/hierarchy3"/>
    <dgm:cxn modelId="{9D782FF3-07CD-441F-ACEF-55A4679D7BC6}" type="presParOf" srcId="{D3B963E7-F861-4B1B-A275-238BF0C78DFC}" destId="{FF077BBE-54A4-4554-8E36-184A27D79C0A}" srcOrd="0" destOrd="0" presId="urn:microsoft.com/office/officeart/2005/8/layout/hierarchy3"/>
    <dgm:cxn modelId="{63D23655-093E-47E8-A6DC-334CBC8A73DD}" type="presParOf" srcId="{D3B963E7-F861-4B1B-A275-238BF0C78DFC}" destId="{F834C3E5-9F79-46F7-9E08-812FEA2A3497}" srcOrd="1" destOrd="0" presId="urn:microsoft.com/office/officeart/2005/8/layout/hierarchy3"/>
    <dgm:cxn modelId="{06866E3D-4C27-47F8-8560-C73415425A38}" type="presParOf" srcId="{D3B963E7-F861-4B1B-A275-238BF0C78DFC}" destId="{DC7C6245-F495-448D-9B84-548CC1E5CB5A}" srcOrd="2" destOrd="0" presId="urn:microsoft.com/office/officeart/2005/8/layout/hierarchy3"/>
    <dgm:cxn modelId="{F5628C94-86EB-4A98-A5AD-26A721BE9B49}" type="presParOf" srcId="{D3B963E7-F861-4B1B-A275-238BF0C78DFC}" destId="{0D6D4AA2-6511-4156-AD3A-9D8793C225E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7E91-A744-4C57-95EA-077C7A678B65}">
      <dsp:nvSpPr>
        <dsp:cNvPr id="0" name=""/>
        <dsp:cNvSpPr/>
      </dsp:nvSpPr>
      <dsp:spPr>
        <a:xfrm>
          <a:off x="1861002" y="1445"/>
          <a:ext cx="1933343" cy="966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Migrants</a:t>
          </a:r>
          <a:r>
            <a:rPr lang="it-IT" sz="1700" kern="1200" dirty="0" smtClean="0"/>
            <a:t>’ </a:t>
          </a:r>
          <a:r>
            <a:rPr lang="it-IT" sz="1700" kern="1200" dirty="0" err="1" smtClean="0"/>
            <a:t>integration</a:t>
          </a:r>
          <a:r>
            <a:rPr lang="it-IT" sz="1700" kern="1200" dirty="0" smtClean="0"/>
            <a:t> and </a:t>
          </a:r>
          <a:r>
            <a:rPr lang="it-IT" sz="1700" kern="1200" dirty="0" err="1" smtClean="0"/>
            <a:t>exclusion</a:t>
          </a:r>
          <a:endParaRPr lang="it-IT" sz="1700" kern="1200" dirty="0"/>
        </a:p>
      </dsp:txBody>
      <dsp:txXfrm>
        <a:off x="1889315" y="29758"/>
        <a:ext cx="1876717" cy="910045"/>
      </dsp:txXfrm>
    </dsp:sp>
    <dsp:sp modelId="{04BB7F64-83BB-4145-B5EF-5A19A1C722D5}">
      <dsp:nvSpPr>
        <dsp:cNvPr id="0" name=""/>
        <dsp:cNvSpPr/>
      </dsp:nvSpPr>
      <dsp:spPr>
        <a:xfrm>
          <a:off x="2054337" y="968116"/>
          <a:ext cx="193334" cy="72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03"/>
              </a:lnTo>
              <a:lnTo>
                <a:pt x="193334" y="7250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4E1C7-AFDE-43D6-B55C-B1FADB74575D}">
      <dsp:nvSpPr>
        <dsp:cNvPr id="0" name=""/>
        <dsp:cNvSpPr/>
      </dsp:nvSpPr>
      <dsp:spPr>
        <a:xfrm>
          <a:off x="2247671" y="1209784"/>
          <a:ext cx="1546674" cy="966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Inadequate knowledge of the language</a:t>
          </a:r>
          <a:r>
            <a:rPr lang="en-US" sz="800" kern="1200" dirty="0" smtClean="0"/>
            <a:t> &gt; restrictions on access to information, use of services, expression of needs and limited access to </a:t>
          </a:r>
          <a:r>
            <a:rPr lang="it-IT" sz="800" kern="1200" dirty="0" smtClean="0"/>
            <a:t>social </a:t>
          </a:r>
          <a:r>
            <a:rPr lang="it-IT" sz="800" kern="1200" dirty="0" err="1" smtClean="0"/>
            <a:t>context</a:t>
          </a:r>
          <a:endParaRPr lang="it-IT" sz="800" kern="1200" dirty="0"/>
        </a:p>
      </dsp:txBody>
      <dsp:txXfrm>
        <a:off x="2275984" y="1238097"/>
        <a:ext cx="1490048" cy="910045"/>
      </dsp:txXfrm>
    </dsp:sp>
    <dsp:sp modelId="{DCE567AE-9A07-43B4-8C07-110FCE5681E4}">
      <dsp:nvSpPr>
        <dsp:cNvPr id="0" name=""/>
        <dsp:cNvSpPr/>
      </dsp:nvSpPr>
      <dsp:spPr>
        <a:xfrm>
          <a:off x="2054337" y="968116"/>
          <a:ext cx="193334" cy="193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343"/>
              </a:lnTo>
              <a:lnTo>
                <a:pt x="193334" y="19333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33C59-94B4-49CC-8B76-A679237AD612}">
      <dsp:nvSpPr>
        <dsp:cNvPr id="0" name=""/>
        <dsp:cNvSpPr/>
      </dsp:nvSpPr>
      <dsp:spPr>
        <a:xfrm>
          <a:off x="2247671" y="2418123"/>
          <a:ext cx="1546674" cy="966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Weak awareness of duties and rights </a:t>
          </a:r>
          <a:r>
            <a:rPr lang="en-US" sz="800" kern="1200" dirty="0" smtClean="0"/>
            <a:t>&gt; migrants and refugees miss to know social rules, miss to get opportunities and services &gt; lack of knowledge about the available services at local level</a:t>
          </a:r>
          <a:endParaRPr lang="it-IT" sz="800" kern="1200" dirty="0"/>
        </a:p>
      </dsp:txBody>
      <dsp:txXfrm>
        <a:off x="2275984" y="2446436"/>
        <a:ext cx="1490048" cy="910045"/>
      </dsp:txXfrm>
    </dsp:sp>
    <dsp:sp modelId="{51B8F3C1-2041-4D46-A63A-8EB37D86F2E8}">
      <dsp:nvSpPr>
        <dsp:cNvPr id="0" name=""/>
        <dsp:cNvSpPr/>
      </dsp:nvSpPr>
      <dsp:spPr>
        <a:xfrm>
          <a:off x="4277681" y="1445"/>
          <a:ext cx="1933343" cy="9666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Linguistic, cultural and technological literacy</a:t>
          </a:r>
          <a:endParaRPr lang="it-IT" sz="1700" kern="1200" dirty="0"/>
        </a:p>
      </dsp:txBody>
      <dsp:txXfrm>
        <a:off x="4305994" y="29758"/>
        <a:ext cx="1876717" cy="910045"/>
      </dsp:txXfrm>
    </dsp:sp>
    <dsp:sp modelId="{AC9DFB66-4454-457F-B370-6199DC1B6C6D}">
      <dsp:nvSpPr>
        <dsp:cNvPr id="0" name=""/>
        <dsp:cNvSpPr/>
      </dsp:nvSpPr>
      <dsp:spPr>
        <a:xfrm>
          <a:off x="4471015" y="968116"/>
          <a:ext cx="193334" cy="72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03"/>
              </a:lnTo>
              <a:lnTo>
                <a:pt x="193334" y="7250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6B79D-4DED-491A-A51D-986F02594544}">
      <dsp:nvSpPr>
        <dsp:cNvPr id="0" name=""/>
        <dsp:cNvSpPr/>
      </dsp:nvSpPr>
      <dsp:spPr>
        <a:xfrm>
          <a:off x="4664350" y="1209784"/>
          <a:ext cx="1546674" cy="966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Language</a:t>
          </a:r>
          <a:r>
            <a:rPr lang="en-US" sz="800" kern="1200" dirty="0" smtClean="0"/>
            <a:t>: need for a simplified language, made of visual codes and based on visual grammar, made of pictograms, graphic animations and videos</a:t>
          </a:r>
          <a:endParaRPr lang="it-IT" sz="800" kern="1200" dirty="0"/>
        </a:p>
      </dsp:txBody>
      <dsp:txXfrm>
        <a:off x="4692663" y="1238097"/>
        <a:ext cx="1490048" cy="910045"/>
      </dsp:txXfrm>
    </dsp:sp>
    <dsp:sp modelId="{20547A23-9866-4101-AE5B-B6D9548815B2}">
      <dsp:nvSpPr>
        <dsp:cNvPr id="0" name=""/>
        <dsp:cNvSpPr/>
      </dsp:nvSpPr>
      <dsp:spPr>
        <a:xfrm>
          <a:off x="4471015" y="968116"/>
          <a:ext cx="193334" cy="193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343"/>
              </a:lnTo>
              <a:lnTo>
                <a:pt x="193334" y="19333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07350-00C1-4B32-9524-ECCBD36E59E5}">
      <dsp:nvSpPr>
        <dsp:cNvPr id="0" name=""/>
        <dsp:cNvSpPr/>
      </dsp:nvSpPr>
      <dsp:spPr>
        <a:xfrm>
          <a:off x="4664350" y="2418123"/>
          <a:ext cx="1546674" cy="966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Culture</a:t>
          </a:r>
          <a:r>
            <a:rPr lang="en-US" sz="800" kern="1200" dirty="0" smtClean="0"/>
            <a:t>: acquire and manipulate concepts shared with the rest of the </a:t>
          </a:r>
          <a:r>
            <a:rPr lang="it-IT" sz="800" kern="1200" dirty="0" smtClean="0"/>
            <a:t>community</a:t>
          </a:r>
          <a:endParaRPr lang="it-IT" sz="800" kern="1200" dirty="0"/>
        </a:p>
      </dsp:txBody>
      <dsp:txXfrm>
        <a:off x="4692663" y="2446436"/>
        <a:ext cx="1490048" cy="910045"/>
      </dsp:txXfrm>
    </dsp:sp>
    <dsp:sp modelId="{D734D44B-6669-4E35-9620-2EFD9F2DDCAB}">
      <dsp:nvSpPr>
        <dsp:cNvPr id="0" name=""/>
        <dsp:cNvSpPr/>
      </dsp:nvSpPr>
      <dsp:spPr>
        <a:xfrm>
          <a:off x="4471015" y="968116"/>
          <a:ext cx="193334" cy="3141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682"/>
              </a:lnTo>
              <a:lnTo>
                <a:pt x="193334" y="31416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640F6-DF15-45B9-B965-12FD3F934C5C}">
      <dsp:nvSpPr>
        <dsp:cNvPr id="0" name=""/>
        <dsp:cNvSpPr/>
      </dsp:nvSpPr>
      <dsp:spPr>
        <a:xfrm>
          <a:off x="4664350" y="3626463"/>
          <a:ext cx="1546674" cy="966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Technology</a:t>
          </a:r>
          <a:r>
            <a:rPr lang="en-US" sz="800" kern="1200" dirty="0" smtClean="0"/>
            <a:t>: understanding of potential and role of technology, use of ICT </a:t>
          </a:r>
          <a:r>
            <a:rPr lang="it-IT" sz="800" kern="1200" dirty="0" err="1" smtClean="0"/>
            <a:t>features</a:t>
          </a:r>
          <a:r>
            <a:rPr lang="it-IT" sz="800" kern="1200" dirty="0" smtClean="0"/>
            <a:t> and </a:t>
          </a:r>
          <a:r>
            <a:rPr lang="it-IT" sz="800" kern="1200" dirty="0" err="1" smtClean="0"/>
            <a:t>services</a:t>
          </a:r>
          <a:endParaRPr lang="it-IT" sz="800" kern="1200" dirty="0"/>
        </a:p>
      </dsp:txBody>
      <dsp:txXfrm>
        <a:off x="4692663" y="3654776"/>
        <a:ext cx="1490048" cy="910045"/>
      </dsp:txXfrm>
    </dsp:sp>
    <dsp:sp modelId="{7658A13A-2933-4617-8553-A58A87B42F92}">
      <dsp:nvSpPr>
        <dsp:cNvPr id="0" name=""/>
        <dsp:cNvSpPr/>
      </dsp:nvSpPr>
      <dsp:spPr>
        <a:xfrm>
          <a:off x="6694360" y="1445"/>
          <a:ext cx="1933343" cy="9666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Diverse </a:t>
          </a:r>
          <a:r>
            <a:rPr lang="it-IT" sz="1700" kern="1200" dirty="0" err="1" smtClean="0"/>
            <a:t>requirements</a:t>
          </a:r>
          <a:endParaRPr lang="it-IT" sz="1700" kern="1200" dirty="0"/>
        </a:p>
      </dsp:txBody>
      <dsp:txXfrm>
        <a:off x="6722673" y="29758"/>
        <a:ext cx="1876717" cy="910045"/>
      </dsp:txXfrm>
    </dsp:sp>
    <dsp:sp modelId="{FF077BBE-54A4-4554-8E36-184A27D79C0A}">
      <dsp:nvSpPr>
        <dsp:cNvPr id="0" name=""/>
        <dsp:cNvSpPr/>
      </dsp:nvSpPr>
      <dsp:spPr>
        <a:xfrm>
          <a:off x="6887694" y="968116"/>
          <a:ext cx="193334" cy="72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03"/>
              </a:lnTo>
              <a:lnTo>
                <a:pt x="193334" y="7250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4C3E5-9F79-46F7-9E08-812FEA2A3497}">
      <dsp:nvSpPr>
        <dsp:cNvPr id="0" name=""/>
        <dsp:cNvSpPr/>
      </dsp:nvSpPr>
      <dsp:spPr>
        <a:xfrm>
          <a:off x="7081028" y="1209784"/>
          <a:ext cx="1546674" cy="966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Lack of uniformity in user requirements</a:t>
          </a:r>
          <a:r>
            <a:rPr lang="en-US" sz="800" kern="1200" dirty="0" smtClean="0"/>
            <a:t>: diverse needs, abilities and limitations and thus diverse interaction strategies: from natural language processing to purely visual language</a:t>
          </a:r>
          <a:endParaRPr lang="it-IT" sz="800" kern="1200" dirty="0"/>
        </a:p>
      </dsp:txBody>
      <dsp:txXfrm>
        <a:off x="7109341" y="1238097"/>
        <a:ext cx="1490048" cy="910045"/>
      </dsp:txXfrm>
    </dsp:sp>
    <dsp:sp modelId="{DC7C6245-F495-448D-9B84-548CC1E5CB5A}">
      <dsp:nvSpPr>
        <dsp:cNvPr id="0" name=""/>
        <dsp:cNvSpPr/>
      </dsp:nvSpPr>
      <dsp:spPr>
        <a:xfrm>
          <a:off x="6887694" y="968116"/>
          <a:ext cx="193334" cy="1933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343"/>
              </a:lnTo>
              <a:lnTo>
                <a:pt x="193334" y="19333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D4AA2-6511-4156-AD3A-9D8793C225ED}">
      <dsp:nvSpPr>
        <dsp:cNvPr id="0" name=""/>
        <dsp:cNvSpPr/>
      </dsp:nvSpPr>
      <dsp:spPr>
        <a:xfrm>
          <a:off x="7081028" y="2418123"/>
          <a:ext cx="1546674" cy="966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Migrants’ personal perspectives </a:t>
          </a:r>
          <a:r>
            <a:rPr lang="en-US" sz="800" kern="1200" dirty="0" smtClean="0"/>
            <a:t>and expectations in regaining autonomy and </a:t>
          </a:r>
          <a:r>
            <a:rPr lang="it-IT" sz="800" kern="1200" dirty="0" err="1" smtClean="0"/>
            <a:t>reconstruction</a:t>
          </a:r>
          <a:r>
            <a:rPr lang="it-IT" sz="800" kern="1200" dirty="0" smtClean="0"/>
            <a:t> of life </a:t>
          </a:r>
          <a:r>
            <a:rPr lang="it-IT" sz="800" kern="1200" dirty="0" err="1" smtClean="0"/>
            <a:t>experience</a:t>
          </a:r>
          <a:endParaRPr lang="it-IT" sz="800" kern="1200" dirty="0"/>
        </a:p>
      </dsp:txBody>
      <dsp:txXfrm>
        <a:off x="7109341" y="2446436"/>
        <a:ext cx="1490048" cy="91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75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85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89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20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45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22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79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16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87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buildeurope.e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.emf"/><Relationship Id="rId7" Type="http://schemas.openxmlformats.org/officeDocument/2006/relationships/hyperlink" Target="http://www.rebuildeurope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build@uninettunouniversity.ne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2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88" y="973793"/>
            <a:ext cx="6912073" cy="514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8548915" y="5627712"/>
            <a:ext cx="25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hlinkClick r:id="rId6"/>
              </a:rPr>
              <a:t>www.rebuildeurope.eu</a:t>
            </a:r>
            <a:endParaRPr lang="it-IT" sz="1800" dirty="0" smtClean="0"/>
          </a:p>
          <a:p>
            <a:endParaRPr lang="it-IT" sz="1200" dirty="0" smtClean="0"/>
          </a:p>
        </p:txBody>
      </p:sp>
      <p:sp>
        <p:nvSpPr>
          <p:cNvPr id="11" name="Google Shape;115;p15"/>
          <p:cNvSpPr txBox="1">
            <a:spLocks/>
          </p:cNvSpPr>
          <p:nvPr/>
        </p:nvSpPr>
        <p:spPr>
          <a:xfrm>
            <a:off x="8355966" y="1176232"/>
            <a:ext cx="3223197" cy="327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REBUILD Project: </a:t>
            </a:r>
            <a:r>
              <a:rPr lang="it-IT" sz="2400" b="1" dirty="0" err="1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Challenges</a:t>
            </a:r>
            <a:r>
              <a:rPr lang="it-IT" sz="24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and Impact of </a:t>
            </a:r>
            <a:r>
              <a:rPr lang="it-IT" sz="2400" b="1" dirty="0" err="1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Digitalization</a:t>
            </a:r>
            <a:r>
              <a:rPr lang="it-IT" sz="24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on </a:t>
            </a:r>
            <a:r>
              <a:rPr lang="it-IT" sz="2400" b="1" dirty="0" err="1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Migrants</a:t>
            </a:r>
            <a:r>
              <a:rPr lang="it-IT" sz="24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’ Integration</a:t>
            </a:r>
          </a:p>
          <a:p>
            <a:endParaRPr lang="it-IT" sz="24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GB" sz="2000" dirty="0">
                <a:solidFill>
                  <a:schemeClr val="tx1"/>
                </a:solidFill>
                <a:latin typeface="Roboto Condensed" panose="02000000000000000000"/>
              </a:rPr>
              <a:t>MIICT </a:t>
            </a:r>
            <a:r>
              <a:rPr lang="en-GB" sz="2000" dirty="0" smtClean="0">
                <a:solidFill>
                  <a:schemeClr val="tx1"/>
                </a:solidFill>
                <a:latin typeface="Roboto Condensed" panose="02000000000000000000"/>
              </a:rPr>
              <a:t>Project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Roboto Condensed" panose="02000000000000000000"/>
              </a:rPr>
              <a:t>Final </a:t>
            </a:r>
            <a:r>
              <a:rPr lang="en-GB" sz="2000" dirty="0">
                <a:solidFill>
                  <a:schemeClr val="tx1"/>
                </a:solidFill>
                <a:latin typeface="Roboto Condensed" panose="02000000000000000000"/>
              </a:rPr>
              <a:t>Conference </a:t>
            </a:r>
            <a:r>
              <a:rPr lang="en-GB" sz="2000" dirty="0" smtClean="0">
                <a:solidFill>
                  <a:schemeClr val="tx1"/>
                </a:solidFill>
                <a:latin typeface="Roboto Condensed" panose="0200000000000000000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Roboto Condensed" panose="02000000000000000000"/>
              </a:rPr>
            </a:br>
            <a:r>
              <a:rPr lang="en-GB" sz="2000" dirty="0" smtClean="0">
                <a:solidFill>
                  <a:schemeClr val="tx1"/>
                </a:solidFill>
                <a:latin typeface="Roboto Condensed" panose="02000000000000000000"/>
              </a:rPr>
              <a:t>26/01/2022</a:t>
            </a:r>
            <a:endParaRPr lang="en-GB" sz="2000" dirty="0">
              <a:solidFill>
                <a:schemeClr val="tx1"/>
              </a:solidFill>
              <a:latin typeface="Roboto Condensed" panose="02000000000000000000"/>
            </a:endParaRPr>
          </a:p>
          <a:p>
            <a:endParaRPr lang="it-IT" sz="24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 Maria Amata Garito –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88" y="973793"/>
            <a:ext cx="6912073" cy="514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17;p15">
            <a:extLst>
              <a:ext uri="{FF2B5EF4-FFF2-40B4-BE49-F238E27FC236}">
                <a16:creationId xmlns:a16="http://schemas.microsoft.com/office/drawing/2014/main" id="{14EC8CE6-184F-004E-A67D-9E558DC97442}"/>
              </a:ext>
            </a:extLst>
          </p:cNvPr>
          <p:cNvSpPr txBox="1">
            <a:spLocks/>
          </p:cNvSpPr>
          <p:nvPr/>
        </p:nvSpPr>
        <p:spPr>
          <a:xfrm>
            <a:off x="7576989" y="2005074"/>
            <a:ext cx="4385367" cy="91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1800" dirty="0">
              <a:solidFill>
                <a:srgbClr val="0070C0"/>
              </a:solidFill>
              <a:latin typeface="+mj-lt"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solidFill>
                  <a:srgbClr val="0070C0"/>
                </a:solidFill>
                <a:latin typeface="+mj-lt"/>
                <a:ea typeface="Roboto Condensed Light" panose="02000000000000000000" pitchFamily="2" charset="0"/>
                <a:cs typeface="Times New Roman" panose="02020603050405020304" pitchFamily="18" charset="0"/>
                <a:hlinkClick r:id="rId6"/>
              </a:rPr>
              <a:t>rebuild@uninettunouniversity.net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548915" y="4594980"/>
            <a:ext cx="25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hlinkClick r:id="rId7"/>
              </a:rPr>
              <a:t>www.rebuildeurope.eu</a:t>
            </a:r>
            <a:endParaRPr lang="it-IT" sz="1800" dirty="0" smtClean="0"/>
          </a:p>
          <a:p>
            <a:endParaRPr lang="it-IT" sz="12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498" y="5148978"/>
            <a:ext cx="2208833" cy="985347"/>
          </a:xfrm>
          <a:prstGeom prst="rect">
            <a:avLst/>
          </a:prstGeom>
        </p:spPr>
      </p:pic>
      <p:sp>
        <p:nvSpPr>
          <p:cNvPr id="11" name="Google Shape;115;p15"/>
          <p:cNvSpPr txBox="1">
            <a:spLocks/>
          </p:cNvSpPr>
          <p:nvPr/>
        </p:nvSpPr>
        <p:spPr>
          <a:xfrm>
            <a:off x="8207315" y="1556006"/>
            <a:ext cx="3223197" cy="34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4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Thank you!</a:t>
            </a:r>
            <a:endParaRPr lang="en-GB" sz="24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Garito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– 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11;p15">
            <a:extLst>
              <a:ext uri="{FF2B5EF4-FFF2-40B4-BE49-F238E27FC236}">
                <a16:creationId xmlns:a16="http://schemas.microsoft.com/office/drawing/2014/main" id="{0F294AED-53F9-8543-B01B-A6D46EF1429D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AB708-516C-114D-90A7-950E2C0F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108F9F-8742-1A4C-9796-904C583B1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5" name="Google Shape;111;p15">
            <a:extLst>
              <a:ext uri="{FF2B5EF4-FFF2-40B4-BE49-F238E27FC236}">
                <a16:creationId xmlns:a16="http://schemas.microsoft.com/office/drawing/2014/main" id="{74776531-F2C3-8E40-B4E2-3FCB38D3C1AB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8" name="Picture 4" descr="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55" y="4521253"/>
            <a:ext cx="4862285" cy="14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arrotondato 6"/>
          <p:cNvSpPr/>
          <p:nvPr/>
        </p:nvSpPr>
        <p:spPr>
          <a:xfrm>
            <a:off x="395675" y="1680846"/>
            <a:ext cx="6025616" cy="370677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000" dirty="0" smtClean="0">
                <a:solidFill>
                  <a:schemeClr val="tx1"/>
                </a:solidFill>
                <a:latin typeface="Roboto "/>
              </a:rPr>
              <a:t>REBUILD project seeks to address the gap between the supply of public services and the actual possibility of accessing them for refugees and immigrants. 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Roboto "/>
              </a:rPr>
              <a:t>To achieve this, the project is developing and testing an application for refugees and immigrants to assure a better integration in European societies and a more effective matching between their specific needs and the services supply in the hosting countries</a:t>
            </a:r>
            <a:endParaRPr lang="en-GB" sz="2000" dirty="0">
              <a:solidFill>
                <a:schemeClr val="tx1"/>
              </a:solidFill>
              <a:latin typeface="Roboto 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79155" y="1104838"/>
            <a:ext cx="5283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Key technology solutions</a:t>
            </a:r>
          </a:p>
          <a:p>
            <a:endParaRPr lang="en-GB" sz="1200" dirty="0" smtClean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+mj-lt"/>
              </a:rPr>
              <a:t>GDPR – compliant migrants’ integration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+mj-lt"/>
              </a:rPr>
              <a:t>AI-based profile analysis, personalised support and policy making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+mj-lt"/>
              </a:rPr>
              <a:t>AI-based needs matching tool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+mj-lt"/>
              </a:rPr>
              <a:t>Digital Companion, a personalised two-way communication using </a:t>
            </a:r>
            <a:r>
              <a:rPr lang="en-GB" sz="2000" dirty="0" err="1" smtClean="0">
                <a:latin typeface="+mj-lt"/>
              </a:rPr>
              <a:t>chatbots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Garito –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Google Shape;115;p15"/>
          <p:cNvSpPr txBox="1">
            <a:spLocks/>
          </p:cNvSpPr>
          <p:nvPr/>
        </p:nvSpPr>
        <p:spPr>
          <a:xfrm>
            <a:off x="549888" y="1068634"/>
            <a:ext cx="3527260" cy="34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REBUILD Project </a:t>
            </a:r>
            <a:r>
              <a:rPr lang="it-IT" sz="2400" b="1" dirty="0" err="1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Objectives</a:t>
            </a:r>
            <a:endParaRPr lang="it-IT" sz="24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220" y="992044"/>
            <a:ext cx="5673745" cy="5169963"/>
          </a:xfrm>
          <a:prstGeom prst="rect">
            <a:avLst/>
          </a:prstGeom>
        </p:spPr>
      </p:pic>
      <p:sp>
        <p:nvSpPr>
          <p:cNvPr id="14" name="Google Shape;115;p15"/>
          <p:cNvSpPr txBox="1">
            <a:spLocks/>
          </p:cNvSpPr>
          <p:nvPr/>
        </p:nvSpPr>
        <p:spPr>
          <a:xfrm>
            <a:off x="1915731" y="1023339"/>
            <a:ext cx="3223197" cy="34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REBUILD </a:t>
            </a:r>
            <a:r>
              <a:rPr lang="it-IT" sz="2400" b="1" dirty="0" err="1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Consortium</a:t>
            </a:r>
            <a:endParaRPr lang="it-IT" sz="24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601800" y="1362281"/>
          <a:ext cx="5462497" cy="4839792"/>
        </p:xfrm>
        <a:graphic>
          <a:graphicData uri="http://schemas.openxmlformats.org/drawingml/2006/table">
            <a:tbl>
              <a:tblPr firstRow="1" firstCol="1" bandRow="1"/>
              <a:tblGrid>
                <a:gridCol w="5462497">
                  <a:extLst>
                    <a:ext uri="{9D8B030D-6E8A-4147-A177-3AD203B41FA5}">
                      <a16:colId xmlns:a16="http://schemas.microsoft.com/office/drawing/2014/main" val="1664630898"/>
                    </a:ext>
                  </a:extLst>
                </a:gridCol>
              </a:tblGrid>
              <a:tr h="23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chemeClr val="bg1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Italy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96416"/>
                  </a:ext>
                </a:extLst>
              </a:tr>
              <a:tr h="710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Università Telematica Internazionale UNINETTUNO </a:t>
                      </a:r>
                      <a:r>
                        <a:rPr lang="it-IT" sz="1200" b="1" i="1" dirty="0">
                          <a:solidFill>
                            <a:schemeClr val="bg1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(Coordinator)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CIDAS - Cooperativa Sociale di Produzione e Lavoro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solidFill>
                            <a:schemeClr val="bg1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Engineering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Informatica S.p.A.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579108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681001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Greece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7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7790"/>
                  </a:ext>
                </a:extLst>
              </a:tr>
              <a:tr h="710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CERTH - Centre for </a:t>
                      </a:r>
                      <a:r>
                        <a:rPr lang="it-IT" sz="1200" b="1" dirty="0" err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Research</a:t>
                      </a:r>
                      <a:r>
                        <a:rPr lang="it-IT" sz="1200" b="1" dirty="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and Technology Hellas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MDAT - Major Development Agency </a:t>
                      </a:r>
                      <a:r>
                        <a:rPr lang="it-IT" sz="1200" b="1" dirty="0" err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Thessaloniki</a:t>
                      </a:r>
                      <a:r>
                        <a:rPr lang="it-IT" sz="1200" b="1" dirty="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S.A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OMNES - </a:t>
                      </a:r>
                      <a:r>
                        <a:rPr lang="it-IT" sz="1200" b="1" dirty="0" err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Syllogos</a:t>
                      </a:r>
                      <a:r>
                        <a:rPr lang="it-IT" sz="1200" b="1" dirty="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sz="1200" b="1" dirty="0" err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Ethelonton</a:t>
                      </a:r>
                      <a:r>
                        <a:rPr lang="it-IT" sz="1200" b="1" dirty="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it-IT" sz="1200" b="1" dirty="0" err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Kilkis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7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32065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9865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Spain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07713"/>
                  </a:ext>
                </a:extLst>
              </a:tr>
              <a:tr h="473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Universidad Politecnica de Madrid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Universitat Autonoma de Barcelona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432417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624595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Belgium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0402"/>
                  </a:ext>
                </a:extLst>
              </a:tr>
              <a:tr h="473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Vrije Universiteit Brussel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DEN Institute asbl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31528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838996"/>
                  </a:ext>
                </a:extLst>
              </a:tr>
              <a:tr h="341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France / International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9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940664"/>
                  </a:ext>
                </a:extLst>
              </a:tr>
              <a:tr h="236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United</a:t>
                      </a:r>
                      <a:r>
                        <a:rPr lang="it-IT" sz="1200" b="1" dirty="0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Nations Educational, </a:t>
                      </a:r>
                      <a:r>
                        <a:rPr lang="it-IT" sz="1200" b="1" dirty="0" err="1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Scientific</a:t>
                      </a:r>
                      <a:r>
                        <a:rPr lang="it-IT" sz="1200" b="1" dirty="0">
                          <a:solidFill>
                            <a:srgbClr val="FFFFFF"/>
                          </a:solidFill>
                          <a:effectLst/>
                          <a:latin typeface="Corbel Light" panose="020B030302020402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 and Cultural Organization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9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29801"/>
                  </a:ext>
                </a:extLst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497" y="1429884"/>
            <a:ext cx="1355582" cy="3230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371" y="1795218"/>
            <a:ext cx="789126" cy="2697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557" y="1989093"/>
            <a:ext cx="1250893" cy="2685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5495" y="2600713"/>
            <a:ext cx="1085665" cy="3183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2366" y="2970259"/>
            <a:ext cx="501084" cy="48071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7254" y="2974708"/>
            <a:ext cx="687522" cy="3546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8916" y="5693881"/>
            <a:ext cx="519163" cy="47922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1692" y="5017737"/>
            <a:ext cx="1324106" cy="3377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0636" y="4732674"/>
            <a:ext cx="793303" cy="35308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1233" y="3754553"/>
            <a:ext cx="485254" cy="48525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02593" y="3984391"/>
            <a:ext cx="656576" cy="415674"/>
          </a:xfrm>
          <a:prstGeom prst="rect">
            <a:avLst/>
          </a:prstGeom>
        </p:spPr>
      </p:pic>
      <p:sp>
        <p:nvSpPr>
          <p:cNvPr id="20" name="Connettore 19"/>
          <p:cNvSpPr/>
          <p:nvPr/>
        </p:nvSpPr>
        <p:spPr>
          <a:xfrm>
            <a:off x="7487219" y="5330342"/>
            <a:ext cx="95066" cy="85015"/>
          </a:xfrm>
          <a:prstGeom prst="flowChartConnector">
            <a:avLst/>
          </a:prstGeom>
          <a:solidFill>
            <a:srgbClr val="FF5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onnettore 20"/>
          <p:cNvSpPr/>
          <p:nvPr/>
        </p:nvSpPr>
        <p:spPr>
          <a:xfrm>
            <a:off x="7925241" y="5399718"/>
            <a:ext cx="95066" cy="85015"/>
          </a:xfrm>
          <a:prstGeom prst="flowChartConnector">
            <a:avLst/>
          </a:prstGeom>
          <a:solidFill>
            <a:srgbClr val="FF5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onnettore 22"/>
          <p:cNvSpPr/>
          <p:nvPr/>
        </p:nvSpPr>
        <p:spPr>
          <a:xfrm>
            <a:off x="8297987" y="4457109"/>
            <a:ext cx="95066" cy="85015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onnettore 23"/>
          <p:cNvSpPr/>
          <p:nvPr/>
        </p:nvSpPr>
        <p:spPr>
          <a:xfrm>
            <a:off x="8508299" y="3954673"/>
            <a:ext cx="95066" cy="85015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onnettore 24"/>
          <p:cNvSpPr/>
          <p:nvPr/>
        </p:nvSpPr>
        <p:spPr>
          <a:xfrm>
            <a:off x="9294683" y="5225214"/>
            <a:ext cx="95066" cy="8501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onnettore 25"/>
          <p:cNvSpPr/>
          <p:nvPr/>
        </p:nvSpPr>
        <p:spPr>
          <a:xfrm>
            <a:off x="9139092" y="4874391"/>
            <a:ext cx="95066" cy="8501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onnettore 26"/>
          <p:cNvSpPr/>
          <p:nvPr/>
        </p:nvSpPr>
        <p:spPr>
          <a:xfrm>
            <a:off x="10446827" y="5347527"/>
            <a:ext cx="95066" cy="85015"/>
          </a:xfrm>
          <a:prstGeom prst="flowChartConnector">
            <a:avLst/>
          </a:prstGeom>
          <a:solidFill>
            <a:srgbClr val="CC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Garito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– 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774" y="3871996"/>
            <a:ext cx="3859835" cy="225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939" y="1714718"/>
            <a:ext cx="3989580" cy="228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115;p15">
            <a:extLst>
              <a:ext uri="{FF2B5EF4-FFF2-40B4-BE49-F238E27FC236}">
                <a16:creationId xmlns:a16="http://schemas.microsoft.com/office/drawing/2014/main" id="{DF307539-D995-F445-B500-670E28D21B56}"/>
              </a:ext>
            </a:extLst>
          </p:cNvPr>
          <p:cNvSpPr txBox="1">
            <a:spLocks/>
          </p:cNvSpPr>
          <p:nvPr/>
        </p:nvSpPr>
        <p:spPr>
          <a:xfrm>
            <a:off x="517744" y="1047681"/>
            <a:ext cx="11674256" cy="57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000" b="1" dirty="0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REBUILD: human-</a:t>
            </a:r>
            <a:r>
              <a:rPr lang="it-IT" sz="3000" b="1" dirty="0" err="1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centered</a:t>
            </a:r>
            <a:r>
              <a:rPr lang="it-IT" sz="3000" b="1" dirty="0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it-IT" sz="3000" b="1" dirty="0" err="1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approach</a:t>
            </a:r>
            <a:r>
              <a:rPr lang="it-IT" sz="3000" b="1" dirty="0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 to </a:t>
            </a:r>
            <a:r>
              <a:rPr lang="it-IT" sz="3000" b="1" dirty="0" err="1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digital</a:t>
            </a:r>
            <a:r>
              <a:rPr lang="it-IT" sz="3000" b="1" dirty="0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it-IT" sz="3000" b="1" dirty="0" err="1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</a:rPr>
              <a:t>innovation</a:t>
            </a:r>
            <a:endParaRPr lang="it-IT" sz="3000" b="1" dirty="0">
              <a:solidFill>
                <a:srgbClr val="143ECC"/>
              </a:solidFill>
              <a:latin typeface="Roboto Condensed" panose="02000000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Google Shape;117;p15">
            <a:extLst>
              <a:ext uri="{FF2B5EF4-FFF2-40B4-BE49-F238E27FC236}">
                <a16:creationId xmlns:a16="http://schemas.microsoft.com/office/drawing/2014/main" id="{BF51E8A1-76BC-3D48-9928-C3DB7CDE88D5}"/>
              </a:ext>
            </a:extLst>
          </p:cNvPr>
          <p:cNvSpPr txBox="1">
            <a:spLocks/>
          </p:cNvSpPr>
          <p:nvPr/>
        </p:nvSpPr>
        <p:spPr>
          <a:xfrm>
            <a:off x="783771" y="1694570"/>
            <a:ext cx="6284686" cy="446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Multidisciplinary partnership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(NGOs, Tech Research Centers, Large Tech Industry, UNESCO, SSH HEIs for service design, ethics and legal aspects) in 3 pilot countries (Italy, Spain, Greece)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Participatory design approach</a:t>
            </a:r>
          </a:p>
          <a:p>
            <a:pPr lvl="4" algn="just"/>
            <a:r>
              <a:rPr lang="en-US" sz="18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- Questionnaires and Interviews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designed with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migrants 	and </a:t>
            </a:r>
          </a:p>
          <a:p>
            <a:pPr lvl="4" algn="just"/>
            <a:r>
              <a:rPr lang="en-US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refugees researchers and operators</a:t>
            </a:r>
          </a:p>
          <a:p>
            <a:pPr lvl="4" algn="just"/>
            <a:r>
              <a:rPr lang="en-US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- Administered to migrants/refugees and to local service 	providers for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gathering actual needs and gaps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driving app 	design and development</a:t>
            </a:r>
            <a:endParaRPr lang="en-US" b="1" dirty="0" smtClean="0">
              <a:solidFill>
                <a:schemeClr val="tx1"/>
              </a:solidFill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4" algn="just"/>
            <a:r>
              <a:rPr lang="en-US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	- Focus groups about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cultural markers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for tech solution 	design</a:t>
            </a:r>
          </a:p>
          <a:p>
            <a:pPr marL="285750" lvl="5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Information and data collected and elaborated for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Experience Mapping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Service Models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Service Strategies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discussed in 3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Co-Creation Workshops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in the 3 pilots </a:t>
            </a:r>
          </a:p>
        </p:txBody>
      </p:sp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Garito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– 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44" y="1176232"/>
            <a:ext cx="11726912" cy="518232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 Maria Amata Garito – 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866396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376244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080" y="2138388"/>
            <a:ext cx="4180114" cy="2951770"/>
          </a:xfrm>
          <a:prstGeom prst="rect">
            <a:avLst/>
          </a:prstGeom>
        </p:spPr>
      </p:pic>
      <p:sp>
        <p:nvSpPr>
          <p:cNvPr id="36" name="Rettangolo arrotondato 35"/>
          <p:cNvSpPr/>
          <p:nvPr/>
        </p:nvSpPr>
        <p:spPr>
          <a:xfrm>
            <a:off x="2104968" y="1005067"/>
            <a:ext cx="7053150" cy="99465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it-IT" sz="3000" b="1" dirty="0" err="1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Users</a:t>
            </a:r>
            <a:r>
              <a:rPr lang="it-IT" sz="3000" b="1" dirty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 </a:t>
            </a:r>
            <a:r>
              <a:rPr lang="it-IT" sz="3000" b="1" dirty="0" err="1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involvement</a:t>
            </a:r>
            <a:r>
              <a:rPr lang="it-IT" sz="3000" b="1" dirty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 and </a:t>
            </a:r>
            <a:r>
              <a:rPr lang="it-IT" sz="3000" b="1" dirty="0" err="1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users</a:t>
            </a:r>
            <a:r>
              <a:rPr lang="it-IT" sz="3000" b="1" dirty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 </a:t>
            </a:r>
            <a:r>
              <a:rPr lang="it-IT" sz="3000" b="1" dirty="0" err="1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needs</a:t>
            </a:r>
            <a:r>
              <a:rPr lang="it-IT" sz="3000" b="1" dirty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 </a:t>
            </a:r>
            <a:r>
              <a:rPr lang="it-IT" sz="3000" b="1" dirty="0" err="1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analysis</a:t>
            </a:r>
            <a:r>
              <a:rPr lang="it-IT" sz="3000" b="1" dirty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 </a:t>
            </a:r>
          </a:p>
          <a:p>
            <a:pPr algn="ctr"/>
            <a:endParaRPr lang="it-IT" sz="800" b="1" dirty="0">
              <a:solidFill>
                <a:srgbClr val="00206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217 </a:t>
            </a:r>
            <a:r>
              <a:rPr lang="it-IT" sz="2000" b="1" dirty="0" err="1" smtClean="0">
                <a:solidFill>
                  <a:srgbClr val="002060"/>
                </a:solidFill>
              </a:rPr>
              <a:t>Migrants</a:t>
            </a:r>
            <a:r>
              <a:rPr lang="it-IT" sz="2000" b="1" dirty="0" smtClean="0">
                <a:solidFill>
                  <a:srgbClr val="002060"/>
                </a:solidFill>
              </a:rPr>
              <a:t> and 77 Local Services Providers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7691718" y="2090057"/>
            <a:ext cx="4377819" cy="301419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i="1" dirty="0">
                <a:solidFill>
                  <a:srgbClr val="002060"/>
                </a:solidFill>
              </a:rPr>
              <a:t>Background </a:t>
            </a:r>
            <a:r>
              <a:rPr lang="it-IT" sz="2000" i="1" dirty="0" smtClean="0">
                <a:solidFill>
                  <a:srgbClr val="002060"/>
                </a:solidFill>
              </a:rPr>
              <a:t>information </a:t>
            </a:r>
            <a:r>
              <a:rPr lang="it-IT" sz="2000" i="1" dirty="0" err="1" smtClean="0">
                <a:solidFill>
                  <a:srgbClr val="002060"/>
                </a:solidFill>
              </a:rPr>
              <a:t>gathering</a:t>
            </a:r>
            <a:endParaRPr lang="it-IT" sz="2000" i="1" dirty="0" smtClean="0">
              <a:solidFill>
                <a:srgbClr val="002060"/>
              </a:solidFill>
            </a:endParaRPr>
          </a:p>
          <a:p>
            <a:pPr algn="ctr"/>
            <a:endParaRPr lang="it-IT" sz="800" b="1" dirty="0" smtClean="0">
              <a:solidFill>
                <a:srgbClr val="002060"/>
              </a:solidFill>
            </a:endParaRPr>
          </a:p>
          <a:p>
            <a:r>
              <a:rPr lang="it-IT" sz="1600" b="1" dirty="0" err="1" smtClean="0">
                <a:solidFill>
                  <a:srgbClr val="002060"/>
                </a:solidFill>
              </a:rPr>
              <a:t>Italy</a:t>
            </a:r>
            <a:r>
              <a:rPr lang="it-IT" sz="1600" b="1" dirty="0" smtClean="0">
                <a:solidFill>
                  <a:srgbClr val="002060"/>
                </a:solidFill>
              </a:rPr>
              <a:t> 50 </a:t>
            </a:r>
            <a:r>
              <a:rPr lang="it-IT" sz="1600" b="1" dirty="0" err="1" smtClean="0">
                <a:solidFill>
                  <a:srgbClr val="002060"/>
                </a:solidFill>
              </a:rPr>
              <a:t>participants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Gambia, Nigeria, Mali, Pakistan, Senegal, Ghana, Sudan, Somalia, Cuba, Benin, Bangladesh, Armenia, Libya</a:t>
            </a:r>
          </a:p>
          <a:p>
            <a:r>
              <a:rPr lang="it-IT" sz="1600" b="1" dirty="0" err="1" smtClean="0">
                <a:solidFill>
                  <a:srgbClr val="002060"/>
                </a:solidFill>
              </a:rPr>
              <a:t>Greece</a:t>
            </a:r>
            <a:r>
              <a:rPr lang="it-IT" sz="1600" b="1" dirty="0" smtClean="0">
                <a:solidFill>
                  <a:srgbClr val="002060"/>
                </a:solidFill>
              </a:rPr>
              <a:t> 50 </a:t>
            </a:r>
            <a:r>
              <a:rPr lang="it-IT" sz="1600" b="1" dirty="0" err="1" smtClean="0">
                <a:solidFill>
                  <a:srgbClr val="002060"/>
                </a:solidFill>
              </a:rPr>
              <a:t>participants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Iraq, Syria, Afghanistan, Iran, Palestine, Kurdistan</a:t>
            </a:r>
          </a:p>
          <a:p>
            <a:r>
              <a:rPr lang="it-IT" sz="1600" b="1" dirty="0" err="1" smtClean="0">
                <a:solidFill>
                  <a:srgbClr val="002060"/>
                </a:solidFill>
              </a:rPr>
              <a:t>Spain</a:t>
            </a:r>
            <a:r>
              <a:rPr lang="it-IT" sz="1600" b="1" dirty="0" smtClean="0">
                <a:solidFill>
                  <a:srgbClr val="002060"/>
                </a:solidFill>
              </a:rPr>
              <a:t> 49 </a:t>
            </a:r>
            <a:r>
              <a:rPr lang="it-IT" sz="1600" b="1" dirty="0" err="1" smtClean="0">
                <a:solidFill>
                  <a:srgbClr val="002060"/>
                </a:solidFill>
              </a:rPr>
              <a:t>participants</a:t>
            </a:r>
            <a:endParaRPr lang="it-IT" sz="1600" b="1" dirty="0" smtClean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Venezuela, </a:t>
            </a:r>
            <a:r>
              <a:rPr lang="it-IT" dirty="0" err="1" smtClean="0">
                <a:solidFill>
                  <a:srgbClr val="002060"/>
                </a:solidFill>
              </a:rPr>
              <a:t>Syri</a:t>
            </a:r>
            <a:r>
              <a:rPr lang="it-IT" dirty="0" smtClean="0">
                <a:solidFill>
                  <a:srgbClr val="002060"/>
                </a:solidFill>
              </a:rPr>
              <a:t>, Ukraine, Colombia, Nigeria, Senegal, Salvador, Guinea, Gambia, Morocco, </a:t>
            </a:r>
            <a:r>
              <a:rPr lang="it-IT" dirty="0" err="1" smtClean="0">
                <a:solidFill>
                  <a:srgbClr val="002060"/>
                </a:solidFill>
              </a:rPr>
              <a:t>Cameroun</a:t>
            </a:r>
            <a:r>
              <a:rPr lang="it-IT" dirty="0" smtClean="0">
                <a:solidFill>
                  <a:srgbClr val="002060"/>
                </a:solidFill>
              </a:rPr>
              <a:t>  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116348" y="2293258"/>
            <a:ext cx="3008727" cy="267677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rgbClr val="00206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2000" i="1" dirty="0" smtClean="0">
                <a:solidFill>
                  <a:srgbClr val="002060"/>
                </a:solidFill>
              </a:rPr>
              <a:t>Service </a:t>
            </a:r>
            <a:r>
              <a:rPr lang="it-IT" sz="2000" i="1" dirty="0" err="1">
                <a:solidFill>
                  <a:srgbClr val="002060"/>
                </a:solidFill>
              </a:rPr>
              <a:t>provision</a:t>
            </a:r>
            <a:r>
              <a:rPr lang="it-IT" sz="2000" i="1" dirty="0">
                <a:solidFill>
                  <a:srgbClr val="002060"/>
                </a:solidFill>
              </a:rPr>
              <a:t> </a:t>
            </a:r>
            <a:r>
              <a:rPr lang="it-IT" sz="2000" i="1" dirty="0" err="1" smtClean="0">
                <a:solidFill>
                  <a:srgbClr val="002060"/>
                </a:solidFill>
              </a:rPr>
              <a:t>analysis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it-IT" sz="800" b="1" dirty="0" smtClean="0">
              <a:solidFill>
                <a:srgbClr val="00206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50 </a:t>
            </a:r>
            <a:r>
              <a:rPr lang="it-IT" sz="2000" b="1" dirty="0" err="1" smtClean="0">
                <a:solidFill>
                  <a:srgbClr val="002060"/>
                </a:solidFill>
              </a:rPr>
              <a:t>LSPs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interviewed</a:t>
            </a:r>
            <a:endParaRPr lang="it-IT" sz="2000" b="1" dirty="0" smtClean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 err="1" smtClean="0">
                <a:solidFill>
                  <a:srgbClr val="002060"/>
                </a:solidFill>
              </a:rPr>
              <a:t>Italy</a:t>
            </a:r>
            <a:r>
              <a:rPr lang="it-IT" b="1" dirty="0" smtClean="0">
                <a:solidFill>
                  <a:srgbClr val="002060"/>
                </a:solidFill>
              </a:rPr>
              <a:t>: </a:t>
            </a:r>
            <a:r>
              <a:rPr lang="it-IT" dirty="0" smtClean="0">
                <a:solidFill>
                  <a:srgbClr val="002060"/>
                </a:solidFill>
              </a:rPr>
              <a:t>7 Local Public </a:t>
            </a:r>
            <a:r>
              <a:rPr lang="it-IT" dirty="0" err="1" smtClean="0">
                <a:solidFill>
                  <a:srgbClr val="002060"/>
                </a:solidFill>
              </a:rPr>
              <a:t>Bodies</a:t>
            </a:r>
            <a:r>
              <a:rPr lang="it-IT" dirty="0" smtClean="0">
                <a:solidFill>
                  <a:srgbClr val="002060"/>
                </a:solidFill>
              </a:rPr>
              <a:t>, 2 </a:t>
            </a:r>
            <a:r>
              <a:rPr lang="it-IT" dirty="0" err="1" smtClean="0">
                <a:solidFill>
                  <a:srgbClr val="002060"/>
                </a:solidFill>
              </a:rPr>
              <a:t>NGOs</a:t>
            </a:r>
            <a:r>
              <a:rPr lang="it-IT" dirty="0" smtClean="0">
                <a:solidFill>
                  <a:srgbClr val="002060"/>
                </a:solidFill>
              </a:rPr>
              <a:t>, 13 Private</a:t>
            </a:r>
          </a:p>
          <a:p>
            <a:r>
              <a:rPr lang="it-IT" b="1" dirty="0" err="1" smtClean="0">
                <a:solidFill>
                  <a:srgbClr val="002060"/>
                </a:solidFill>
              </a:rPr>
              <a:t>Greece</a:t>
            </a:r>
            <a:r>
              <a:rPr lang="it-IT" dirty="0" smtClean="0">
                <a:solidFill>
                  <a:srgbClr val="002060"/>
                </a:solidFill>
              </a:rPr>
              <a:t>: 8 </a:t>
            </a:r>
            <a:r>
              <a:rPr lang="it-IT" dirty="0">
                <a:solidFill>
                  <a:srgbClr val="002060"/>
                </a:solidFill>
              </a:rPr>
              <a:t>Local Public </a:t>
            </a:r>
            <a:r>
              <a:rPr lang="it-IT" dirty="0" err="1" smtClean="0">
                <a:solidFill>
                  <a:srgbClr val="002060"/>
                </a:solidFill>
              </a:rPr>
              <a:t>Bodies</a:t>
            </a:r>
            <a:r>
              <a:rPr lang="it-IT" dirty="0" smtClean="0">
                <a:solidFill>
                  <a:srgbClr val="002060"/>
                </a:solidFill>
              </a:rPr>
              <a:t>, 7 </a:t>
            </a:r>
            <a:r>
              <a:rPr lang="it-IT" dirty="0" err="1" smtClean="0">
                <a:solidFill>
                  <a:srgbClr val="002060"/>
                </a:solidFill>
              </a:rPr>
              <a:t>NGOs</a:t>
            </a:r>
            <a:r>
              <a:rPr lang="it-IT" dirty="0" smtClean="0">
                <a:solidFill>
                  <a:srgbClr val="002060"/>
                </a:solidFill>
              </a:rPr>
              <a:t>, 1 Private</a:t>
            </a:r>
          </a:p>
          <a:p>
            <a:r>
              <a:rPr lang="it-IT" b="1" dirty="0" err="1" smtClean="0">
                <a:solidFill>
                  <a:srgbClr val="002060"/>
                </a:solidFill>
              </a:rPr>
              <a:t>Spain</a:t>
            </a:r>
            <a:r>
              <a:rPr lang="it-IT" dirty="0" smtClean="0">
                <a:solidFill>
                  <a:srgbClr val="002060"/>
                </a:solidFill>
              </a:rPr>
              <a:t>: 5 </a:t>
            </a:r>
            <a:r>
              <a:rPr lang="it-IT" dirty="0">
                <a:solidFill>
                  <a:srgbClr val="002060"/>
                </a:solidFill>
              </a:rPr>
              <a:t>Local Public </a:t>
            </a:r>
            <a:r>
              <a:rPr lang="it-IT" dirty="0" err="1">
                <a:solidFill>
                  <a:srgbClr val="002060"/>
                </a:solidFill>
              </a:rPr>
              <a:t>Bodies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smtClean="0">
                <a:solidFill>
                  <a:srgbClr val="002060"/>
                </a:solidFill>
              </a:rPr>
              <a:t>6 </a:t>
            </a:r>
            <a:r>
              <a:rPr lang="it-IT" dirty="0" err="1" smtClean="0">
                <a:solidFill>
                  <a:srgbClr val="002060"/>
                </a:solidFill>
              </a:rPr>
              <a:t>NGOs</a:t>
            </a:r>
            <a:r>
              <a:rPr lang="it-IT" dirty="0" smtClean="0">
                <a:solidFill>
                  <a:srgbClr val="002060"/>
                </a:solidFill>
              </a:rPr>
              <a:t>, 1 Private</a:t>
            </a:r>
          </a:p>
          <a:p>
            <a:pPr algn="just"/>
            <a:r>
              <a:rPr lang="it-IT" sz="18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Garito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– 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04968" y="5177460"/>
            <a:ext cx="7053150" cy="126101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it-IT" sz="3000" b="1" dirty="0" err="1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Pilot</a:t>
            </a:r>
            <a:r>
              <a:rPr lang="it-IT" sz="3000" b="1" dirty="0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 and </a:t>
            </a:r>
            <a:r>
              <a:rPr lang="it-IT" sz="3000" b="1" dirty="0" err="1" smtClean="0">
                <a:solidFill>
                  <a:srgbClr val="143ECC"/>
                </a:solidFill>
                <a:latin typeface="Roboto Condensed" panose="0200000000000000000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validation</a:t>
            </a:r>
            <a:endParaRPr lang="it-IT" sz="3000" b="1" dirty="0">
              <a:solidFill>
                <a:srgbClr val="143ECC"/>
              </a:solidFill>
              <a:latin typeface="Roboto Condensed" panose="02000000000000000000"/>
              <a:ea typeface="Roboto Condensed" panose="02000000000000000000" pitchFamily="2" charset="0"/>
              <a:cs typeface="Roboto Condensed" panose="02000000000000000000" pitchFamily="2" charset="0"/>
              <a:sym typeface="Calibri"/>
            </a:endParaRPr>
          </a:p>
          <a:p>
            <a:pPr algn="ctr"/>
            <a:endParaRPr lang="it-IT" sz="800" b="1" dirty="0">
              <a:solidFill>
                <a:srgbClr val="00206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100+ </a:t>
            </a:r>
            <a:r>
              <a:rPr lang="it-IT" sz="2000" b="1" dirty="0" err="1" smtClean="0">
                <a:solidFill>
                  <a:srgbClr val="002060"/>
                </a:solidFill>
              </a:rPr>
              <a:t>users</a:t>
            </a:r>
            <a:r>
              <a:rPr lang="it-IT" sz="2000" b="1" dirty="0" smtClean="0">
                <a:solidFill>
                  <a:srgbClr val="002060"/>
                </a:solidFill>
              </a:rPr>
              <a:t> (</a:t>
            </a:r>
            <a:r>
              <a:rPr lang="it-IT" sz="2000" b="1" dirty="0" err="1" smtClean="0">
                <a:solidFill>
                  <a:srgbClr val="002060"/>
                </a:solidFill>
              </a:rPr>
              <a:t>Migrants</a:t>
            </a:r>
            <a:r>
              <a:rPr lang="it-IT" sz="2000" b="1" dirty="0" smtClean="0">
                <a:solidFill>
                  <a:srgbClr val="002060"/>
                </a:solidFill>
              </a:rPr>
              <a:t>, </a:t>
            </a:r>
            <a:r>
              <a:rPr lang="it-IT" sz="2000" b="1" dirty="0" err="1" smtClean="0">
                <a:solidFill>
                  <a:srgbClr val="002060"/>
                </a:solidFill>
              </a:rPr>
              <a:t>LSPs</a:t>
            </a:r>
            <a:r>
              <a:rPr lang="it-IT" sz="2000" b="1" dirty="0" smtClean="0">
                <a:solidFill>
                  <a:srgbClr val="002060"/>
                </a:solidFill>
              </a:rPr>
              <a:t>) </a:t>
            </a:r>
            <a:r>
              <a:rPr lang="it-IT" sz="2000" b="1" dirty="0" err="1" smtClean="0">
                <a:solidFill>
                  <a:srgbClr val="002060"/>
                </a:solidFill>
              </a:rPr>
              <a:t>already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completed</a:t>
            </a:r>
            <a:r>
              <a:rPr lang="it-IT" sz="2000" b="1" dirty="0" smtClean="0">
                <a:solidFill>
                  <a:srgbClr val="002060"/>
                </a:solidFill>
              </a:rPr>
              <a:t> the </a:t>
            </a:r>
            <a:r>
              <a:rPr lang="it-IT" sz="2000" b="1" dirty="0" err="1" smtClean="0">
                <a:solidFill>
                  <a:srgbClr val="002060"/>
                </a:solidFill>
              </a:rPr>
              <a:t>pilot</a:t>
            </a:r>
            <a:r>
              <a:rPr lang="it-IT" sz="2000" b="1" dirty="0" smtClean="0">
                <a:solidFill>
                  <a:srgbClr val="002060"/>
                </a:solidFill>
              </a:rPr>
              <a:t>, </a:t>
            </a:r>
            <a:r>
              <a:rPr lang="it-IT" sz="2000" b="1" dirty="0" err="1" smtClean="0">
                <a:solidFill>
                  <a:srgbClr val="002060"/>
                </a:solidFill>
              </a:rPr>
              <a:t>currently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managing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additional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pilot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experiments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5;p15">
            <a:extLst>
              <a:ext uri="{FF2B5EF4-FFF2-40B4-BE49-F238E27FC236}">
                <a16:creationId xmlns:a16="http://schemas.microsoft.com/office/drawing/2014/main" id="{DF307539-D995-F445-B500-670E28D21B56}"/>
              </a:ext>
            </a:extLst>
          </p:cNvPr>
          <p:cNvSpPr txBox="1">
            <a:spLocks/>
          </p:cNvSpPr>
          <p:nvPr/>
        </p:nvSpPr>
        <p:spPr>
          <a:xfrm>
            <a:off x="288100" y="812606"/>
            <a:ext cx="11674256" cy="71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dirty="0" err="1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Challenges</a:t>
            </a:r>
            <a:r>
              <a:rPr lang="it-IT" sz="32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from the User Research</a:t>
            </a:r>
            <a:endParaRPr lang="it-IT" sz="32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853995891"/>
              </p:ext>
            </p:extLst>
          </p:nvPr>
        </p:nvGraphicFramePr>
        <p:xfrm>
          <a:off x="796066" y="1607493"/>
          <a:ext cx="10488706" cy="459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Garito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– 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087E91-A744-4C57-95EA-077C7A67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F087E91-A744-4C57-95EA-077C7A67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F087E91-A744-4C57-95EA-077C7A67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BB7F64-83BB-4145-B5EF-5A19A1C7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04BB7F64-83BB-4145-B5EF-5A19A1C7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4BB7F64-83BB-4145-B5EF-5A19A1C72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54E1C7-AFDE-43D6-B55C-B1FADB74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C54E1C7-AFDE-43D6-B55C-B1FADB74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C54E1C7-AFDE-43D6-B55C-B1FADB74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E567AE-9A07-43B4-8C07-110FCE568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DCE567AE-9A07-43B4-8C07-110FCE568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DCE567AE-9A07-43B4-8C07-110FCE568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33C59-94B4-49CC-8B76-A679237AD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D933C59-94B4-49CC-8B76-A679237AD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D933C59-94B4-49CC-8B76-A679237AD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B8F3C1-2041-4D46-A63A-8EB37D86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51B8F3C1-2041-4D46-A63A-8EB37D86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51B8F3C1-2041-4D46-A63A-8EB37D86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9DFB66-4454-457F-B370-6199DC1B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AC9DFB66-4454-457F-B370-6199DC1B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AC9DFB66-4454-457F-B370-6199DC1B6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36B79D-4DED-491A-A51D-986F0259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0436B79D-4DED-491A-A51D-986F0259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436B79D-4DED-491A-A51D-986F02594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547A23-9866-4101-AE5B-B6D95488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20547A23-9866-4101-AE5B-B6D95488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20547A23-9866-4101-AE5B-B6D954881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807350-00C1-4B32-9524-ECCBD36E5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C2807350-00C1-4B32-9524-ECCBD36E5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C2807350-00C1-4B32-9524-ECCBD36E5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34D44B-6669-4E35-9620-2EFD9F2D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D734D44B-6669-4E35-9620-2EFD9F2D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D734D44B-6669-4E35-9620-2EFD9F2D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C640F6-DF15-45B9-B965-12FD3F934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5C640F6-DF15-45B9-B965-12FD3F934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F5C640F6-DF15-45B9-B965-12FD3F934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58A13A-2933-4617-8553-A58A87B42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658A13A-2933-4617-8553-A58A87B42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7658A13A-2933-4617-8553-A58A87B42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077BBE-54A4-4554-8E36-184A27D7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FF077BBE-54A4-4554-8E36-184A27D7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FF077BBE-54A4-4554-8E36-184A27D7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34C3E5-9F79-46F7-9E08-812FEA2A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F834C3E5-9F79-46F7-9E08-812FEA2A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F834C3E5-9F79-46F7-9E08-812FEA2A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7C6245-F495-448D-9B84-548CC1E5C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DC7C6245-F495-448D-9B84-548CC1E5C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DC7C6245-F495-448D-9B84-548CC1E5C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6D4AA2-6511-4156-AD3A-9D8793C22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0D6D4AA2-6511-4156-AD3A-9D8793C22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0D6D4AA2-6511-4156-AD3A-9D8793C22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59" y="511395"/>
            <a:ext cx="5952079" cy="4548663"/>
          </a:xfrm>
          <a:prstGeom prst="rect">
            <a:avLst/>
          </a:prstGeom>
        </p:spPr>
      </p:pic>
      <p:sp>
        <p:nvSpPr>
          <p:cNvPr id="12" name="Google Shape;115;p15">
            <a:extLst>
              <a:ext uri="{FF2B5EF4-FFF2-40B4-BE49-F238E27FC236}">
                <a16:creationId xmlns:a16="http://schemas.microsoft.com/office/drawing/2014/main" id="{DF307539-D995-F445-B500-670E28D21B56}"/>
              </a:ext>
            </a:extLst>
          </p:cNvPr>
          <p:cNvSpPr txBox="1">
            <a:spLocks/>
          </p:cNvSpPr>
          <p:nvPr/>
        </p:nvSpPr>
        <p:spPr>
          <a:xfrm>
            <a:off x="287771" y="980765"/>
            <a:ext cx="3158223" cy="71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REBUILD Solution</a:t>
            </a:r>
            <a:endParaRPr lang="it-IT" sz="32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pic>
        <p:nvPicPr>
          <p:cNvPr id="1026" name="Picture 2" descr="https://lh6.googleusercontent.com/i_eXgYSOmyExPiOkj-6iUbGl7AisQd0Oz4-GojmxcaH_hnq7bHz_X3zwBLIb6wyolCj4iYor04O0ie83Y5DG_DscHKVbcYIF7DQIHqKyy3AlCjpIaMVYtImcNfkqG8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54" y="3440221"/>
            <a:ext cx="4481624" cy="318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985" y="2539500"/>
            <a:ext cx="3894760" cy="31439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6257" y="1719557"/>
            <a:ext cx="41630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Multi-language mobile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Video and animation introducing the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Visual-supported 2 way communication (Pictograms)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Rule-based conversation trees (communication fully under 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Multilanguage w/ automatic translation CMS for Local Service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Integrated diachronic A/V communication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Match-making tool: </a:t>
            </a:r>
            <a:r>
              <a:rPr lang="en-GB" dirty="0"/>
              <a:t>U</a:t>
            </a:r>
            <a:r>
              <a:rPr lang="en-GB" dirty="0" smtClean="0"/>
              <a:t>ser profiling, LSP catalogue and recommender systems interacting for:</a:t>
            </a:r>
          </a:p>
          <a:p>
            <a:pPr marL="285750" lvl="8" indent="-285750">
              <a:buFont typeface="Arial" panose="020B0604020202020204" pitchFamily="34" charset="0"/>
              <a:buChar char="›"/>
            </a:pPr>
            <a:r>
              <a:rPr lang="en-GB" dirty="0"/>
              <a:t> </a:t>
            </a:r>
            <a:r>
              <a:rPr lang="en-GB" dirty="0" smtClean="0"/>
              <a:t>	Cross-domain interactions</a:t>
            </a:r>
          </a:p>
          <a:p>
            <a:pPr marL="285750" lvl="8" indent="-285750">
              <a:buFont typeface="Arial" panose="020B0604020202020204" pitchFamily="34" charset="0"/>
              <a:buChar char="›"/>
            </a:pPr>
            <a:r>
              <a:rPr lang="en-GB" dirty="0"/>
              <a:t> </a:t>
            </a:r>
            <a:r>
              <a:rPr lang="en-GB" dirty="0" smtClean="0"/>
              <a:t>	Proactive suggestions</a:t>
            </a:r>
          </a:p>
          <a:p>
            <a:pPr lvl="8"/>
            <a:endParaRPr lang="en-GB" dirty="0" smtClean="0"/>
          </a:p>
          <a:p>
            <a:pPr marL="285750" lvl="7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Garito 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5;p15">
            <a:extLst>
              <a:ext uri="{FF2B5EF4-FFF2-40B4-BE49-F238E27FC236}">
                <a16:creationId xmlns:a16="http://schemas.microsoft.com/office/drawing/2014/main" id="{DF307539-D995-F445-B500-670E28D21B56}"/>
              </a:ext>
            </a:extLst>
          </p:cNvPr>
          <p:cNvSpPr txBox="1">
            <a:spLocks/>
          </p:cNvSpPr>
          <p:nvPr/>
        </p:nvSpPr>
        <p:spPr>
          <a:xfrm>
            <a:off x="287771" y="980765"/>
            <a:ext cx="4510140" cy="71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dirty="0" smtClean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Impact and open questions</a:t>
            </a:r>
            <a:endParaRPr lang="it-IT" sz="3200" b="1" dirty="0">
              <a:solidFill>
                <a:srgbClr val="143ECC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0" name="Google Shape;111;p15">
            <a:extLst>
              <a:ext uri="{FF2B5EF4-FFF2-40B4-BE49-F238E27FC236}">
                <a16:creationId xmlns:a16="http://schemas.microsoft.com/office/drawing/2014/main" id="{ECCB5EF8-329E-E34C-B0D7-2B4ED81F62D3}"/>
              </a:ext>
            </a:extLst>
          </p:cNvPr>
          <p:cNvCxnSpPr/>
          <p:nvPr/>
        </p:nvCxnSpPr>
        <p:spPr>
          <a:xfrm>
            <a:off x="288099" y="951978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F24AAC-74A1-344D-8494-90C2CEA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" y="156395"/>
            <a:ext cx="2468099" cy="710001"/>
          </a:xfrm>
          <a:prstGeom prst="rect">
            <a:avLst/>
          </a:prstGeom>
        </p:spPr>
      </p:pic>
      <p:cxnSp>
        <p:nvCxnSpPr>
          <p:cNvPr id="18" name="Google Shape;111;p15">
            <a:extLst>
              <a:ext uri="{FF2B5EF4-FFF2-40B4-BE49-F238E27FC236}">
                <a16:creationId xmlns:a16="http://schemas.microsoft.com/office/drawing/2014/main" id="{0E13B52C-2C37-6541-8469-DB784CEBB58A}"/>
              </a:ext>
            </a:extLst>
          </p:cNvPr>
          <p:cNvCxnSpPr/>
          <p:nvPr/>
        </p:nvCxnSpPr>
        <p:spPr>
          <a:xfrm>
            <a:off x="288099" y="6202073"/>
            <a:ext cx="11674257" cy="0"/>
          </a:xfrm>
          <a:prstGeom prst="straightConnector1">
            <a:avLst/>
          </a:prstGeom>
          <a:noFill/>
          <a:ln w="12700" cap="flat" cmpd="sng">
            <a:solidFill>
              <a:srgbClr val="FFE5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5AEBC3A-A650-0749-9A11-00D88C4B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774" y="241351"/>
            <a:ext cx="3989582" cy="48637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49888" y="6611779"/>
            <a:ext cx="4971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chemeClr val="tx2">
                    <a:lumMod val="75000"/>
                  </a:schemeClr>
                </a:solidFill>
              </a:rPr>
              <a:t>Prof.</a:t>
            </a:r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 Maria Amata Garito </a:t>
            </a:r>
            <a:r>
              <a:rPr lang="en-GB" sz="1000" dirty="0" smtClean="0">
                <a:solidFill>
                  <a:schemeClr val="tx2">
                    <a:lumMod val="75000"/>
                  </a:schemeClr>
                </a:solidFill>
              </a:rPr>
              <a:t>– REBUILD Project - MIICT Final Conference – 26/01/2022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7732" y="1936376"/>
            <a:ext cx="91009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Calibri"/>
              </a:rPr>
              <a:t>Scalability</a:t>
            </a:r>
            <a:r>
              <a:rPr lang="en-GB" sz="2800" dirty="0" smtClean="0">
                <a:latin typeface="Roboto"/>
              </a:rPr>
              <a:t/>
            </a:r>
            <a:br>
              <a:rPr lang="en-GB" sz="2800" dirty="0" smtClean="0">
                <a:latin typeface="Roboto"/>
              </a:rPr>
            </a:br>
            <a:r>
              <a:rPr lang="en-GB" sz="2000" dirty="0" smtClean="0">
                <a:latin typeface="Roboto"/>
              </a:rPr>
              <a:t>maximizing adoptability across service provision models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Accessibility</a:t>
            </a:r>
            <a:r>
              <a:rPr lang="en-GB" sz="2800" dirty="0" smtClean="0">
                <a:latin typeface="Roboto"/>
              </a:rPr>
              <a:t/>
            </a:r>
            <a:br>
              <a:rPr lang="en-GB" sz="2800" dirty="0" smtClean="0">
                <a:latin typeface="Roboto"/>
              </a:rPr>
            </a:br>
            <a:r>
              <a:rPr lang="en-GB" sz="2000" dirty="0" smtClean="0">
                <a:latin typeface="Roboto"/>
              </a:rPr>
              <a:t>augmented pictograms for multi-modal communication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Research-driven design </a:t>
            </a:r>
            <a:r>
              <a:rPr lang="en-GB" sz="2800" dirty="0" smtClean="0">
                <a:latin typeface="Roboto"/>
              </a:rPr>
              <a:t/>
            </a:r>
            <a:br>
              <a:rPr lang="en-GB" sz="2800" dirty="0" smtClean="0">
                <a:latin typeface="Roboto"/>
              </a:rPr>
            </a:br>
            <a:r>
              <a:rPr lang="en-GB" sz="2000" dirty="0" smtClean="0">
                <a:latin typeface="Roboto"/>
              </a:rPr>
              <a:t>involving more EU regions in the process </a:t>
            </a:r>
            <a:endParaRPr lang="en-GB" sz="2800" dirty="0" smtClean="0"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solidFill>
                  <a:srgbClr val="143ECC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Data-based sustainability </a:t>
            </a:r>
            <a:r>
              <a:rPr lang="en-GB" sz="2800" dirty="0" smtClean="0">
                <a:latin typeface="Roboto"/>
              </a:rPr>
              <a:t/>
            </a:r>
            <a:br>
              <a:rPr lang="en-GB" sz="2800" dirty="0" smtClean="0">
                <a:latin typeface="Roboto"/>
              </a:rPr>
            </a:br>
            <a:r>
              <a:rPr lang="en-GB" sz="2000" dirty="0" smtClean="0">
                <a:latin typeface="Roboto"/>
              </a:rPr>
              <a:t>proven cost-effectiveness for attracting local PAs and LSPs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0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882</Words>
  <Application>Microsoft Office PowerPoint</Application>
  <PresentationFormat>Widescreen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Arial</vt:lpstr>
      <vt:lpstr>Calibri</vt:lpstr>
      <vt:lpstr>Corbel Light</vt:lpstr>
      <vt:lpstr>Roboto</vt:lpstr>
      <vt:lpstr>Roboto </vt:lpstr>
      <vt:lpstr>Roboto Condensed</vt:lpstr>
      <vt:lpstr>Roboto Condensed Light</vt:lpstr>
      <vt:lpstr>Tahoma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Paraskevi Tarani</dc:creator>
  <cp:lastModifiedBy>Alessandro Caforio</cp:lastModifiedBy>
  <cp:revision>42</cp:revision>
  <dcterms:modified xsi:type="dcterms:W3CDTF">2022-01-27T18:43:47Z</dcterms:modified>
</cp:coreProperties>
</file>