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61" r:id="rId5"/>
    <p:sldId id="279" r:id="rId6"/>
    <p:sldId id="289" r:id="rId7"/>
    <p:sldId id="265" r:id="rId8"/>
    <p:sldId id="266" r:id="rId9"/>
    <p:sldId id="276" r:id="rId10"/>
    <p:sldId id="283" r:id="rId11"/>
    <p:sldId id="275" r:id="rId12"/>
    <p:sldId id="290"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A85"/>
    <a:srgbClr val="B57CB1"/>
    <a:srgbClr val="2BABE2"/>
    <a:srgbClr val="29225E"/>
    <a:srgbClr val="28215B"/>
    <a:srgbClr val="2BACE3"/>
    <a:srgbClr val="2821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3447" autoAdjust="0"/>
  </p:normalViewPr>
  <p:slideViewPr>
    <p:cSldViewPr snapToGrid="0" snapToObjects="1">
      <p:cViewPr varScale="1">
        <p:scale>
          <a:sx n="60" d="100"/>
          <a:sy n="60" d="100"/>
        </p:scale>
        <p:origin x="708" y="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9A2258D-8082-4EAF-9EF6-E544185A2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01C77F86-CAE4-4F77-B9E1-946B3AD1C9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19E512-06C3-4464-B19D-2738579C5C58}" type="datetimeFigureOut">
              <a:rPr lang="de-DE" smtClean="0"/>
              <a:pPr/>
              <a:t>26.01.2022</a:t>
            </a:fld>
            <a:endParaRPr lang="de-DE"/>
          </a:p>
        </p:txBody>
      </p:sp>
      <p:sp>
        <p:nvSpPr>
          <p:cNvPr id="4" name="Fußzeilenplatzhalter 3">
            <a:extLst>
              <a:ext uri="{FF2B5EF4-FFF2-40B4-BE49-F238E27FC236}">
                <a16:creationId xmlns:a16="http://schemas.microsoft.com/office/drawing/2014/main" id="{7E8F0B51-0120-45DC-A118-79C15348EF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32FA6CBA-482B-4D9E-A946-9798E7CD62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9FFC2F-942C-4E5C-B1A6-936A7CF938CA}" type="slidenum">
              <a:rPr lang="de-DE" smtClean="0"/>
              <a:pPr/>
              <a:t>‹#›</a:t>
            </a:fld>
            <a:endParaRPr lang="de-DE"/>
          </a:p>
        </p:txBody>
      </p:sp>
    </p:spTree>
    <p:extLst>
      <p:ext uri="{BB962C8B-B14F-4D97-AF65-F5344CB8AC3E}">
        <p14:creationId xmlns:p14="http://schemas.microsoft.com/office/powerpoint/2010/main" val="3957331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6B1D3-D91A-BA49-BFB8-154D147A07DB}" type="datetimeFigureOut">
              <a:rPr lang="en-US" smtClean="0"/>
              <a:pPr/>
              <a:t>26-Jan-22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42734-D2A5-D044-A3C0-CA11886DECBF}" type="slidenum">
              <a:rPr lang="en-US" smtClean="0"/>
              <a:pPr/>
              <a:t>‹#›</a:t>
            </a:fld>
            <a:endParaRPr lang="en-US"/>
          </a:p>
        </p:txBody>
      </p:sp>
    </p:spTree>
    <p:extLst>
      <p:ext uri="{BB962C8B-B14F-4D97-AF65-F5344CB8AC3E}">
        <p14:creationId xmlns:p14="http://schemas.microsoft.com/office/powerpoint/2010/main" val="151556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A7842734-D2A5-D044-A3C0-CA11886DECB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a:t>
            </a:r>
            <a:r>
              <a:rPr lang="en-US" b="1" dirty="0"/>
              <a:t>core thematic pillars </a:t>
            </a:r>
            <a:r>
              <a:rPr lang="en-US" dirty="0"/>
              <a:t>of the MIICT project (employment, social inclusion, legal issues, housing, health, education, human trafficking and ICT)</a:t>
            </a:r>
          </a:p>
          <a:p>
            <a:r>
              <a:rPr lang="en-US" b="1" dirty="0"/>
              <a:t>Key documents </a:t>
            </a:r>
            <a:r>
              <a:rPr lang="en-US" dirty="0"/>
              <a:t>of the analysis included the 2004 EU Common Basic Principles for Immigrant Policy, the 2015 European Agenda on Migration, and the 2016 European Commission Action Plan on the integration of third country nationals</a:t>
            </a:r>
          </a:p>
          <a:p>
            <a:r>
              <a:rPr lang="en-US" dirty="0"/>
              <a:t>The </a:t>
            </a:r>
            <a:r>
              <a:rPr lang="en-US" b="1" dirty="0"/>
              <a:t>comparative analysis </a:t>
            </a:r>
            <a:r>
              <a:rPr lang="en-US" dirty="0"/>
              <a:t>aims at providing a comprehensive picture of the chronological development of EU migrant integration policy, in light of the changing migration context in the Union</a:t>
            </a:r>
          </a:p>
          <a:p>
            <a:r>
              <a:rPr lang="en-US" dirty="0"/>
              <a:t>Then they were </a:t>
            </a:r>
            <a:r>
              <a:rPr lang="en-US" b="1" dirty="0"/>
              <a:t>cross-</a:t>
            </a:r>
            <a:r>
              <a:rPr lang="en-US" b="1" dirty="0" err="1"/>
              <a:t>analysed</a:t>
            </a:r>
            <a:r>
              <a:rPr lang="en-US" dirty="0"/>
              <a:t> with insights from the empirical research in Spain, Cyprus, and Italy</a:t>
            </a:r>
          </a:p>
          <a:p>
            <a:r>
              <a:rPr lang="en-US" b="1" dirty="0"/>
              <a:t>44</a:t>
            </a:r>
            <a:r>
              <a:rPr lang="en-US" dirty="0"/>
              <a:t> </a:t>
            </a:r>
            <a:r>
              <a:rPr lang="en-US" b="1" dirty="0"/>
              <a:t>general policy recommendations </a:t>
            </a:r>
            <a:r>
              <a:rPr lang="en-US" dirty="0"/>
              <a:t>have been developed; </a:t>
            </a:r>
            <a:r>
              <a:rPr lang="de-AT" dirty="0"/>
              <a:t>a</a:t>
            </a:r>
            <a:r>
              <a:rPr lang="de-DE" dirty="0"/>
              <a:t>dditionally, </a:t>
            </a:r>
            <a:r>
              <a:rPr lang="de-DE" b="1" dirty="0"/>
              <a:t>16 country-specific recommendations </a:t>
            </a:r>
            <a:r>
              <a:rPr lang="de-DE" dirty="0"/>
              <a:t>have been developed</a:t>
            </a:r>
            <a:endParaRPr lang="en-US" dirty="0"/>
          </a:p>
          <a:p>
            <a:endParaRPr lang="en-GB" dirty="0"/>
          </a:p>
        </p:txBody>
      </p:sp>
      <p:sp>
        <p:nvSpPr>
          <p:cNvPr id="4" name="Slide Number Placeholder 3"/>
          <p:cNvSpPr>
            <a:spLocks noGrp="1"/>
          </p:cNvSpPr>
          <p:nvPr>
            <p:ph type="sldNum" sz="quarter" idx="5"/>
          </p:nvPr>
        </p:nvSpPr>
        <p:spPr/>
        <p:txBody>
          <a:bodyPr/>
          <a:lstStyle/>
          <a:p>
            <a:fld id="{A7842734-D2A5-D044-A3C0-CA11886DECBF}" type="slidenum">
              <a:rPr lang="en-US" smtClean="0"/>
              <a:pPr/>
              <a:t>2</a:t>
            </a:fld>
            <a:endParaRPr lang="en-US"/>
          </a:p>
        </p:txBody>
      </p:sp>
    </p:spTree>
    <p:extLst>
      <p:ext uri="{BB962C8B-B14F-4D97-AF65-F5344CB8AC3E}">
        <p14:creationId xmlns:p14="http://schemas.microsoft.com/office/powerpoint/2010/main" val="137127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842734-D2A5-D044-A3C0-CA11886DECBF}" type="slidenum">
              <a:rPr lang="en-US" smtClean="0"/>
              <a:pPr/>
              <a:t>10</a:t>
            </a:fld>
            <a:endParaRPr lang="en-US"/>
          </a:p>
        </p:txBody>
      </p:sp>
    </p:spTree>
    <p:extLst>
      <p:ext uri="{BB962C8B-B14F-4D97-AF65-F5344CB8AC3E}">
        <p14:creationId xmlns:p14="http://schemas.microsoft.com/office/powerpoint/2010/main" val="49516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1F707D-8971-8D47-8FE3-761F72DD3767}"/>
              </a:ext>
            </a:extLst>
          </p:cNvPr>
          <p:cNvSpPr>
            <a:spLocks noGrp="1"/>
          </p:cNvSpPr>
          <p:nvPr>
            <p:ph type="subTitle" idx="1"/>
          </p:nvPr>
        </p:nvSpPr>
        <p:spPr>
          <a:xfrm>
            <a:off x="1524000" y="3602038"/>
            <a:ext cx="9144000"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a:extLst>
              <a:ext uri="{FF2B5EF4-FFF2-40B4-BE49-F238E27FC236}">
                <a16:creationId xmlns:a16="http://schemas.microsoft.com/office/drawing/2014/main" id="{AE07B6F8-A3C7-7742-8C0A-8A8E10F3E52F}"/>
              </a:ext>
            </a:extLst>
          </p:cNvPr>
          <p:cNvSpPr>
            <a:spLocks noGrp="1"/>
          </p:cNvSpPr>
          <p:nvPr>
            <p:ph type="body" sz="quarter" idx="12" hasCustomPrompt="1"/>
          </p:nvPr>
        </p:nvSpPr>
        <p:spPr>
          <a:xfrm>
            <a:off x="1524000" y="4315587"/>
            <a:ext cx="9144000" cy="247650"/>
          </a:xfrm>
        </p:spPr>
        <p:txBody>
          <a:bodyPr>
            <a:noAutofit/>
          </a:bodyPr>
          <a:lstStyle>
            <a:lvl1pPr marL="0" indent="0" algn="ctr">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author details</a:t>
            </a:r>
          </a:p>
        </p:txBody>
      </p:sp>
      <p:pic>
        <p:nvPicPr>
          <p:cNvPr id="7" name="Grafik 6">
            <a:extLst>
              <a:ext uri="{FF2B5EF4-FFF2-40B4-BE49-F238E27FC236}">
                <a16:creationId xmlns:a16="http://schemas.microsoft.com/office/drawing/2014/main" id="{F19C26D5-3FA7-4149-84D9-73FDF4611B31}"/>
              </a:ext>
            </a:extLst>
          </p:cNvPr>
          <p:cNvPicPr>
            <a:picLocks noChangeAspect="1"/>
          </p:cNvPicPr>
          <p:nvPr userDrawn="1"/>
        </p:nvPicPr>
        <p:blipFill rotWithShape="1">
          <a:blip r:embed="rId2"/>
          <a:srcRect t="19487" b="19379"/>
          <a:stretch/>
        </p:blipFill>
        <p:spPr>
          <a:xfrm>
            <a:off x="2347926" y="570873"/>
            <a:ext cx="7475131" cy="2558049"/>
          </a:xfrm>
          <a:prstGeom prst="rect">
            <a:avLst/>
          </a:prstGeom>
        </p:spPr>
      </p:pic>
      <p:pic>
        <p:nvPicPr>
          <p:cNvPr id="8" name="Grafik 7">
            <a:extLst>
              <a:ext uri="{FF2B5EF4-FFF2-40B4-BE49-F238E27FC236}">
                <a16:creationId xmlns:a16="http://schemas.microsoft.com/office/drawing/2014/main" id="{C384C350-A7C4-4419-9B9C-3B936225BAA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1732" b="77363"/>
          <a:stretch/>
        </p:blipFill>
        <p:spPr bwMode="auto">
          <a:xfrm>
            <a:off x="2850130" y="5747391"/>
            <a:ext cx="6491431" cy="900000"/>
          </a:xfrm>
          <a:prstGeom prst="rect">
            <a:avLst/>
          </a:prstGeom>
          <a:noFill/>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60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DC2C-B865-6E47-AAB2-D84301AD2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74A59-820A-B643-A024-E1D46A833E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F5A83-C79B-9B4E-BDC1-82E1CF951C02}"/>
              </a:ext>
            </a:extLst>
          </p:cNvPr>
          <p:cNvSpPr>
            <a:spLocks noGrp="1"/>
          </p:cNvSpPr>
          <p:nvPr>
            <p:ph type="dt" sz="half" idx="10"/>
          </p:nvPr>
        </p:nvSpPr>
        <p:spPr/>
        <p:txBody>
          <a:bodyPr/>
          <a:lstStyle/>
          <a:p>
            <a:fld id="{253A9539-95F5-9F4D-BEAD-C069F94FE804}" type="datetimeFigureOut">
              <a:rPr lang="en-US" smtClean="0"/>
              <a:pPr/>
              <a:t>26-Jan-22</a:t>
            </a:fld>
            <a:endParaRPr lang="en-US"/>
          </a:p>
        </p:txBody>
      </p:sp>
      <p:sp>
        <p:nvSpPr>
          <p:cNvPr id="5" name="Footer Placeholder 4">
            <a:extLst>
              <a:ext uri="{FF2B5EF4-FFF2-40B4-BE49-F238E27FC236}">
                <a16:creationId xmlns:a16="http://schemas.microsoft.com/office/drawing/2014/main" id="{8ED0F13A-C518-8848-A6EF-F583F7C3F600}"/>
              </a:ext>
            </a:extLst>
          </p:cNvPr>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3C40610A-7B69-4870-9E94-65BAB3DD800D}"/>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303518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9A88-88A9-9C48-8161-0105377C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C5852-D3A2-6B45-8885-1812DAE3CB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FCA0C-42F8-0943-8E2C-55A62749D4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1E031-944D-6E41-8921-86F3A199B74B}"/>
              </a:ext>
            </a:extLst>
          </p:cNvPr>
          <p:cNvSpPr>
            <a:spLocks noGrp="1"/>
          </p:cNvSpPr>
          <p:nvPr>
            <p:ph type="dt" sz="half" idx="10"/>
          </p:nvPr>
        </p:nvSpPr>
        <p:spPr/>
        <p:txBody>
          <a:bodyPr/>
          <a:lstStyle/>
          <a:p>
            <a:fld id="{253A9539-95F5-9F4D-BEAD-C069F94FE804}" type="datetimeFigureOut">
              <a:rPr lang="en-US" smtClean="0"/>
              <a:pPr/>
              <a:t>26-Jan-22</a:t>
            </a:fld>
            <a:endParaRPr lang="en-US"/>
          </a:p>
        </p:txBody>
      </p:sp>
      <p:sp>
        <p:nvSpPr>
          <p:cNvPr id="6" name="Footer Placeholder 5">
            <a:extLst>
              <a:ext uri="{FF2B5EF4-FFF2-40B4-BE49-F238E27FC236}">
                <a16:creationId xmlns:a16="http://schemas.microsoft.com/office/drawing/2014/main" id="{B9669C57-748C-E645-808B-A6758CEF4739}"/>
              </a:ext>
            </a:extLst>
          </p:cNvPr>
          <p:cNvSpPr>
            <a:spLocks noGrp="1"/>
          </p:cNvSpPr>
          <p:nvPr>
            <p:ph type="ftr" sz="quarter" idx="11"/>
          </p:nvPr>
        </p:nvSpPr>
        <p:spPr/>
        <p:txBody>
          <a:bodyPr/>
          <a:lstStyle/>
          <a:p>
            <a:endParaRPr lang="en-US"/>
          </a:p>
        </p:txBody>
      </p:sp>
      <p:pic>
        <p:nvPicPr>
          <p:cNvPr id="7" name="Picture 5">
            <a:extLst>
              <a:ext uri="{FF2B5EF4-FFF2-40B4-BE49-F238E27FC236}">
                <a16:creationId xmlns:a16="http://schemas.microsoft.com/office/drawing/2014/main" id="{AC9ED192-F93A-4BB5-857F-D098811277AB}"/>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42015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4AB5-F55D-B943-8B98-EEC9ECD2A9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B7C0D8-4F04-8A42-9423-67D02F870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EB0FBE-9D65-3D4D-9409-947B7718C6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58BA0-0620-F046-BCAC-8F52C9F99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612E97-A442-B247-A4A8-98FBAE145F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8F7902-6032-2743-90EE-6AFB99257272}"/>
              </a:ext>
            </a:extLst>
          </p:cNvPr>
          <p:cNvSpPr>
            <a:spLocks noGrp="1"/>
          </p:cNvSpPr>
          <p:nvPr>
            <p:ph type="dt" sz="half" idx="10"/>
          </p:nvPr>
        </p:nvSpPr>
        <p:spPr/>
        <p:txBody>
          <a:bodyPr/>
          <a:lstStyle/>
          <a:p>
            <a:fld id="{253A9539-95F5-9F4D-BEAD-C069F94FE804}" type="datetimeFigureOut">
              <a:rPr lang="en-US" smtClean="0"/>
              <a:pPr/>
              <a:t>26-Jan-22</a:t>
            </a:fld>
            <a:endParaRPr lang="en-US"/>
          </a:p>
        </p:txBody>
      </p:sp>
      <p:sp>
        <p:nvSpPr>
          <p:cNvPr id="8" name="Footer Placeholder 7">
            <a:extLst>
              <a:ext uri="{FF2B5EF4-FFF2-40B4-BE49-F238E27FC236}">
                <a16:creationId xmlns:a16="http://schemas.microsoft.com/office/drawing/2014/main" id="{C5013EEE-713F-C046-907D-21127C0D54FA}"/>
              </a:ext>
            </a:extLst>
          </p:cNvPr>
          <p:cNvSpPr>
            <a:spLocks noGrp="1"/>
          </p:cNvSpPr>
          <p:nvPr>
            <p:ph type="ftr" sz="quarter" idx="11"/>
          </p:nvPr>
        </p:nvSpPr>
        <p:spPr/>
        <p:txBody>
          <a:bodyPr/>
          <a:lstStyle/>
          <a:p>
            <a:endParaRPr lang="en-US"/>
          </a:p>
        </p:txBody>
      </p:sp>
      <p:pic>
        <p:nvPicPr>
          <p:cNvPr id="9" name="Picture 5">
            <a:extLst>
              <a:ext uri="{FF2B5EF4-FFF2-40B4-BE49-F238E27FC236}">
                <a16:creationId xmlns:a16="http://schemas.microsoft.com/office/drawing/2014/main" id="{C5B80B6B-971C-4869-90D3-1A3B7780A5DD}"/>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377725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0912-2DCB-6E46-9E8F-35F59223A7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CB06FE-F994-FE48-9C41-6A1E3732E330}"/>
              </a:ext>
            </a:extLst>
          </p:cNvPr>
          <p:cNvSpPr>
            <a:spLocks noGrp="1"/>
          </p:cNvSpPr>
          <p:nvPr>
            <p:ph type="dt" sz="half" idx="10"/>
          </p:nvPr>
        </p:nvSpPr>
        <p:spPr/>
        <p:txBody>
          <a:bodyPr/>
          <a:lstStyle/>
          <a:p>
            <a:fld id="{253A9539-95F5-9F4D-BEAD-C069F94FE804}" type="datetimeFigureOut">
              <a:rPr lang="en-US" smtClean="0"/>
              <a:pPr/>
              <a:t>26-Jan-22</a:t>
            </a:fld>
            <a:endParaRPr lang="en-US"/>
          </a:p>
        </p:txBody>
      </p:sp>
      <p:sp>
        <p:nvSpPr>
          <p:cNvPr id="4" name="Footer Placeholder 3">
            <a:extLst>
              <a:ext uri="{FF2B5EF4-FFF2-40B4-BE49-F238E27FC236}">
                <a16:creationId xmlns:a16="http://schemas.microsoft.com/office/drawing/2014/main" id="{2F831698-6C57-4A4B-87BC-2AC481E6E8C8}"/>
              </a:ext>
            </a:extLst>
          </p:cNvPr>
          <p:cNvSpPr>
            <a:spLocks noGrp="1"/>
          </p:cNvSpPr>
          <p:nvPr>
            <p:ph type="ftr" sz="quarter" idx="11"/>
          </p:nvPr>
        </p:nvSpPr>
        <p:spPr/>
        <p:txBody>
          <a:bodyPr/>
          <a:lstStyle/>
          <a:p>
            <a:endParaRPr lang="en-US"/>
          </a:p>
        </p:txBody>
      </p:sp>
      <p:pic>
        <p:nvPicPr>
          <p:cNvPr id="5" name="Picture 5">
            <a:extLst>
              <a:ext uri="{FF2B5EF4-FFF2-40B4-BE49-F238E27FC236}">
                <a16:creationId xmlns:a16="http://schemas.microsoft.com/office/drawing/2014/main" id="{DD811DD5-FC4C-4E53-9D8B-4FBDB227D9FE}"/>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172026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EE568-B451-9D4B-868E-2BB50B65F38E}"/>
              </a:ext>
            </a:extLst>
          </p:cNvPr>
          <p:cNvSpPr>
            <a:spLocks noGrp="1"/>
          </p:cNvSpPr>
          <p:nvPr>
            <p:ph type="dt" sz="half" idx="10"/>
          </p:nvPr>
        </p:nvSpPr>
        <p:spPr/>
        <p:txBody>
          <a:bodyPr/>
          <a:lstStyle/>
          <a:p>
            <a:fld id="{253A9539-95F5-9F4D-BEAD-C069F94FE804}" type="datetimeFigureOut">
              <a:rPr lang="en-US" smtClean="0"/>
              <a:pPr/>
              <a:t>26-Jan-22</a:t>
            </a:fld>
            <a:endParaRPr lang="en-US"/>
          </a:p>
        </p:txBody>
      </p:sp>
      <p:sp>
        <p:nvSpPr>
          <p:cNvPr id="3" name="Footer Placeholder 2">
            <a:extLst>
              <a:ext uri="{FF2B5EF4-FFF2-40B4-BE49-F238E27FC236}">
                <a16:creationId xmlns:a16="http://schemas.microsoft.com/office/drawing/2014/main" id="{4CEBE2D9-0431-1B44-A583-9AE3F5FD8A35}"/>
              </a:ext>
            </a:extLst>
          </p:cNvPr>
          <p:cNvSpPr>
            <a:spLocks noGrp="1"/>
          </p:cNvSpPr>
          <p:nvPr>
            <p:ph type="ftr" sz="quarter" idx="11"/>
          </p:nvPr>
        </p:nvSpPr>
        <p:spPr/>
        <p:txBody>
          <a:bodyPr/>
          <a:lstStyle/>
          <a:p>
            <a:endParaRPr lang="en-US"/>
          </a:p>
        </p:txBody>
      </p:sp>
      <p:pic>
        <p:nvPicPr>
          <p:cNvPr id="4" name="Picture 5">
            <a:extLst>
              <a:ext uri="{FF2B5EF4-FFF2-40B4-BE49-F238E27FC236}">
                <a16:creationId xmlns:a16="http://schemas.microsoft.com/office/drawing/2014/main" id="{5A871EA3-5628-499B-9123-FA9B8D302749}"/>
              </a:ext>
            </a:extLst>
          </p:cNvPr>
          <p:cNvPicPr>
            <a:picLocks noChangeAspect="1"/>
          </p:cNvPicPr>
          <p:nvPr userDrawn="1"/>
        </p:nvPicPr>
        <p:blipFill>
          <a:blip r:embed="rId2"/>
          <a:stretch>
            <a:fillRect/>
          </a:stretch>
        </p:blipFill>
        <p:spPr>
          <a:xfrm>
            <a:off x="816498" y="6226560"/>
            <a:ext cx="5588000" cy="76200"/>
          </a:xfrm>
          <a:prstGeom prst="rect">
            <a:avLst/>
          </a:prstGeom>
        </p:spPr>
      </p:pic>
    </p:spTree>
    <p:extLst>
      <p:ext uri="{BB962C8B-B14F-4D97-AF65-F5344CB8AC3E}">
        <p14:creationId xmlns:p14="http://schemas.microsoft.com/office/powerpoint/2010/main" val="12925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8F8C7C-2582-A244-B40B-9CE339F2711C}"/>
              </a:ext>
            </a:extLst>
          </p:cNvPr>
          <p:cNvSpPr/>
          <p:nvPr userDrawn="1"/>
        </p:nvSpPr>
        <p:spPr>
          <a:xfrm>
            <a:off x="0" y="6377651"/>
            <a:ext cx="12192000" cy="601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4A3592-CD5D-6B46-928E-C6F5DE8B091A}"/>
              </a:ext>
            </a:extLst>
          </p:cNvPr>
          <p:cNvPicPr>
            <a:picLocks noChangeAspect="1"/>
          </p:cNvPicPr>
          <p:nvPr userDrawn="1"/>
        </p:nvPicPr>
        <p:blipFill rotWithShape="1">
          <a:blip r:embed="rId2"/>
          <a:srcRect l="24527" r="24995"/>
          <a:stretch/>
        </p:blipFill>
        <p:spPr>
          <a:xfrm>
            <a:off x="-548640" y="137161"/>
            <a:ext cx="13167360" cy="6057610"/>
          </a:xfrm>
          <a:prstGeom prst="rect">
            <a:avLst/>
          </a:prstGeom>
        </p:spPr>
      </p:pic>
      <p:pic>
        <p:nvPicPr>
          <p:cNvPr id="15" name="Picture 14">
            <a:extLst>
              <a:ext uri="{FF2B5EF4-FFF2-40B4-BE49-F238E27FC236}">
                <a16:creationId xmlns:a16="http://schemas.microsoft.com/office/drawing/2014/main" id="{1097B6E2-CF39-1C4F-BBDE-808250F04BF4}"/>
              </a:ext>
            </a:extLst>
          </p:cNvPr>
          <p:cNvPicPr>
            <a:picLocks noChangeAspect="1"/>
          </p:cNvPicPr>
          <p:nvPr userDrawn="1"/>
        </p:nvPicPr>
        <p:blipFill>
          <a:blip r:embed="rId3"/>
          <a:stretch>
            <a:fillRect/>
          </a:stretch>
        </p:blipFill>
        <p:spPr>
          <a:xfrm>
            <a:off x="3302000" y="6620535"/>
            <a:ext cx="5588000" cy="76200"/>
          </a:xfrm>
          <a:prstGeom prst="rect">
            <a:avLst/>
          </a:prstGeom>
        </p:spPr>
      </p:pic>
    </p:spTree>
    <p:extLst>
      <p:ext uri="{BB962C8B-B14F-4D97-AF65-F5344CB8AC3E}">
        <p14:creationId xmlns:p14="http://schemas.microsoft.com/office/powerpoint/2010/main" val="12250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B09A58-4229-1145-871B-C87282BE73E8}"/>
              </a:ext>
            </a:extLst>
          </p:cNvPr>
          <p:cNvSpPr/>
          <p:nvPr userDrawn="1"/>
        </p:nvSpPr>
        <p:spPr>
          <a:xfrm>
            <a:off x="-690880" y="-467360"/>
            <a:ext cx="13675360" cy="2158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5B36C17-C2CE-1040-9E3E-0195F274C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53E3A75-4600-DA4D-A8F0-5D09D1FAA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CA5BF4-CAA5-C24D-855B-7A2519FAA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9539-95F5-9F4D-BEAD-C069F94FE804}" type="datetimeFigureOut">
              <a:rPr lang="en-US" smtClean="0"/>
              <a:pPr/>
              <a:t>26-Jan-22</a:t>
            </a:fld>
            <a:endParaRPr lang="en-US"/>
          </a:p>
        </p:txBody>
      </p:sp>
      <p:sp>
        <p:nvSpPr>
          <p:cNvPr id="5" name="Footer Placeholder 4">
            <a:extLst>
              <a:ext uri="{FF2B5EF4-FFF2-40B4-BE49-F238E27FC236}">
                <a16:creationId xmlns:a16="http://schemas.microsoft.com/office/drawing/2014/main" id="{7F497915-18C5-B248-9D22-A0124A379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A4A67B53-DA96-4A4D-9E7D-7066674021F0}"/>
              </a:ext>
            </a:extLst>
          </p:cNvPr>
          <p:cNvPicPr>
            <a:picLocks noChangeAspect="1"/>
          </p:cNvPicPr>
          <p:nvPr userDrawn="1"/>
        </p:nvPicPr>
        <p:blipFill>
          <a:blip r:embed="rId9"/>
          <a:stretch>
            <a:fillRect/>
          </a:stretch>
        </p:blipFill>
        <p:spPr>
          <a:xfrm>
            <a:off x="10007992" y="6311900"/>
            <a:ext cx="1345808" cy="385518"/>
          </a:xfrm>
          <a:prstGeom prst="rect">
            <a:avLst/>
          </a:prstGeom>
        </p:spPr>
      </p:pic>
      <p:pic>
        <p:nvPicPr>
          <p:cNvPr id="10" name="Picture 5">
            <a:extLst>
              <a:ext uri="{FF2B5EF4-FFF2-40B4-BE49-F238E27FC236}">
                <a16:creationId xmlns:a16="http://schemas.microsoft.com/office/drawing/2014/main" id="{F682BFD6-EC09-4A84-B7C2-53AEE12BC4FC}"/>
              </a:ext>
            </a:extLst>
          </p:cNvPr>
          <p:cNvPicPr>
            <a:picLocks noChangeAspect="1"/>
          </p:cNvPicPr>
          <p:nvPr userDrawn="1"/>
        </p:nvPicPr>
        <p:blipFill>
          <a:blip r:embed="rId10"/>
          <a:stretch>
            <a:fillRect/>
          </a:stretch>
        </p:blipFill>
        <p:spPr>
          <a:xfrm>
            <a:off x="816498" y="6226560"/>
            <a:ext cx="5588000" cy="76200"/>
          </a:xfrm>
          <a:prstGeom prst="rect">
            <a:avLst/>
          </a:prstGeom>
        </p:spPr>
      </p:pic>
    </p:spTree>
    <p:extLst>
      <p:ext uri="{BB962C8B-B14F-4D97-AF65-F5344CB8AC3E}">
        <p14:creationId xmlns:p14="http://schemas.microsoft.com/office/powerpoint/2010/main" val="29988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886510-9245-2541-B0F1-4633EF25E559}"/>
              </a:ext>
            </a:extLst>
          </p:cNvPr>
          <p:cNvSpPr>
            <a:spLocks noGrp="1"/>
          </p:cNvSpPr>
          <p:nvPr>
            <p:ph type="subTitle" idx="1"/>
          </p:nvPr>
        </p:nvSpPr>
        <p:spPr>
          <a:xfrm>
            <a:off x="1524000" y="3492854"/>
            <a:ext cx="9906000" cy="365125"/>
          </a:xfrm>
        </p:spPr>
        <p:txBody>
          <a:bodyPr>
            <a:normAutofit fontScale="92500" lnSpcReduction="10000"/>
          </a:bodyPr>
          <a:lstStyle/>
          <a:p>
            <a:r>
              <a:rPr lang="en-US" b="0" i="0" dirty="0">
                <a:solidFill>
                  <a:srgbClr val="29235C"/>
                </a:solidFill>
                <a:effectLst/>
                <a:latin typeface="Rubik"/>
              </a:rPr>
              <a:t>Policy recommendations from the MIICT project</a:t>
            </a:r>
            <a:endParaRPr lang="en-US" dirty="0"/>
          </a:p>
        </p:txBody>
      </p:sp>
      <p:sp>
        <p:nvSpPr>
          <p:cNvPr id="3" name="Text Placeholder 2">
            <a:extLst>
              <a:ext uri="{FF2B5EF4-FFF2-40B4-BE49-F238E27FC236}">
                <a16:creationId xmlns:a16="http://schemas.microsoft.com/office/drawing/2014/main" id="{BD707CDA-9B4A-B34B-96D1-3981A5454AA0}"/>
              </a:ext>
            </a:extLst>
          </p:cNvPr>
          <p:cNvSpPr>
            <a:spLocks noGrp="1"/>
          </p:cNvSpPr>
          <p:nvPr>
            <p:ph type="body" sz="quarter" idx="12"/>
          </p:nvPr>
        </p:nvSpPr>
        <p:spPr>
          <a:xfrm>
            <a:off x="1524000" y="4811257"/>
            <a:ext cx="9144000" cy="247650"/>
          </a:xfrm>
        </p:spPr>
        <p:txBody>
          <a:bodyPr/>
          <a:lstStyle/>
          <a:p>
            <a:r>
              <a:rPr lang="en-US" dirty="0"/>
              <a:t>Theoni </a:t>
            </a:r>
            <a:r>
              <a:rPr lang="en-US"/>
              <a:t>Spathi - </a:t>
            </a:r>
            <a:r>
              <a:rPr lang="en-US" dirty="0"/>
              <a:t>CERTH</a:t>
            </a:r>
          </a:p>
        </p:txBody>
      </p:sp>
      <p:sp>
        <p:nvSpPr>
          <p:cNvPr id="4" name="Rectangle 3"/>
          <p:cNvSpPr/>
          <p:nvPr/>
        </p:nvSpPr>
        <p:spPr>
          <a:xfrm>
            <a:off x="4122077" y="4347264"/>
            <a:ext cx="4172424" cy="338554"/>
          </a:xfrm>
          <a:prstGeom prst="rect">
            <a:avLst/>
          </a:prstGeom>
        </p:spPr>
        <p:txBody>
          <a:bodyPr wrap="none">
            <a:spAutoFit/>
          </a:bodyPr>
          <a:lstStyle/>
          <a:p>
            <a:r>
              <a:rPr lang="en-US" sz="1600" dirty="0">
                <a:latin typeface="Helvetica" panose="020B0604020202020204" pitchFamily="34" charset="0"/>
                <a:cs typeface="Helvetica" panose="020B0604020202020204" pitchFamily="34" charset="0"/>
              </a:rPr>
              <a:t>Final MIICT Conference, 26</a:t>
            </a:r>
            <a:r>
              <a:rPr lang="en-US" sz="1600" baseline="30000" dirty="0">
                <a:latin typeface="Helvetica" panose="020B0604020202020204" pitchFamily="34" charset="0"/>
                <a:cs typeface="Helvetica" panose="020B0604020202020204" pitchFamily="34" charset="0"/>
              </a:rPr>
              <a:t>th</a:t>
            </a:r>
            <a:r>
              <a:rPr lang="en-US" sz="1600" dirty="0">
                <a:latin typeface="Helvetica" panose="020B0604020202020204" pitchFamily="34" charset="0"/>
                <a:cs typeface="Helvetica" panose="020B0604020202020204" pitchFamily="34" charset="0"/>
              </a:rPr>
              <a:t>, January 2022</a:t>
            </a:r>
          </a:p>
        </p:txBody>
      </p:sp>
    </p:spTree>
    <p:extLst>
      <p:ext uri="{BB962C8B-B14F-4D97-AF65-F5344CB8AC3E}">
        <p14:creationId xmlns:p14="http://schemas.microsoft.com/office/powerpoint/2010/main" val="351010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02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21BD76-8DE8-46A9-8958-98E670F59F69}"/>
              </a:ext>
            </a:extLst>
          </p:cNvPr>
          <p:cNvGrpSpPr/>
          <p:nvPr/>
        </p:nvGrpSpPr>
        <p:grpSpPr>
          <a:xfrm>
            <a:off x="2779197" y="3047587"/>
            <a:ext cx="6510175" cy="2468447"/>
            <a:chOff x="2249359" y="2305589"/>
            <a:chExt cx="7728733" cy="2834645"/>
          </a:xfrm>
        </p:grpSpPr>
        <p:grpSp>
          <p:nvGrpSpPr>
            <p:cNvPr id="5" name="Group 4">
              <a:extLst>
                <a:ext uri="{FF2B5EF4-FFF2-40B4-BE49-F238E27FC236}">
                  <a16:creationId xmlns:a16="http://schemas.microsoft.com/office/drawing/2014/main" id="{0F3AE2D2-772B-4408-A93B-415395E27635}"/>
                </a:ext>
              </a:extLst>
            </p:cNvPr>
            <p:cNvGrpSpPr/>
            <p:nvPr/>
          </p:nvGrpSpPr>
          <p:grpSpPr>
            <a:xfrm>
              <a:off x="2249359" y="2305589"/>
              <a:ext cx="7728733" cy="2834645"/>
              <a:chOff x="1475820" y="2305589"/>
              <a:chExt cx="7728733" cy="2834645"/>
            </a:xfrm>
          </p:grpSpPr>
          <p:sp>
            <p:nvSpPr>
              <p:cNvPr id="12" name="Arc 11">
                <a:extLst>
                  <a:ext uri="{FF2B5EF4-FFF2-40B4-BE49-F238E27FC236}">
                    <a16:creationId xmlns:a16="http://schemas.microsoft.com/office/drawing/2014/main" id="{6DDB2DEF-A32E-4C52-87E8-A5AA0AD247BD}"/>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Arc 12">
                <a:extLst>
                  <a:ext uri="{FF2B5EF4-FFF2-40B4-BE49-F238E27FC236}">
                    <a16:creationId xmlns:a16="http://schemas.microsoft.com/office/drawing/2014/main" id="{32AADE1D-6F2E-4979-B0A8-8025FDF03D8E}"/>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4" name="Straight Connector 13">
                <a:extLst>
                  <a:ext uri="{FF2B5EF4-FFF2-40B4-BE49-F238E27FC236}">
                    <a16:creationId xmlns:a16="http://schemas.microsoft.com/office/drawing/2014/main" id="{EB979563-B048-467B-961A-C1D61D266AF8}"/>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03F9F3-6F6B-4572-A61C-805E21C51561}"/>
                  </a:ext>
                </a:extLst>
              </p:cNvPr>
              <p:cNvCxnSpPr>
                <a:cxnSpLocks/>
                <a:stCxn id="13"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3D8A04-7541-4DE4-AA53-B469D49B57B0}"/>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A0BB856-DE50-4344-8E56-BE89547CF042}"/>
                </a:ext>
              </a:extLst>
            </p:cNvPr>
            <p:cNvGrpSpPr/>
            <p:nvPr/>
          </p:nvGrpSpPr>
          <p:grpSpPr>
            <a:xfrm>
              <a:off x="2249359" y="2305589"/>
              <a:ext cx="7646957" cy="2834645"/>
              <a:chOff x="1475820" y="2305589"/>
              <a:chExt cx="7646957" cy="2834645"/>
            </a:xfrm>
          </p:grpSpPr>
          <p:sp>
            <p:nvSpPr>
              <p:cNvPr id="7" name="Arc 6">
                <a:extLst>
                  <a:ext uri="{FF2B5EF4-FFF2-40B4-BE49-F238E27FC236}">
                    <a16:creationId xmlns:a16="http://schemas.microsoft.com/office/drawing/2014/main" id="{2F0F240D-4C06-486A-B3DF-49A15D032E81}"/>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Arc 7">
                <a:extLst>
                  <a:ext uri="{FF2B5EF4-FFF2-40B4-BE49-F238E27FC236}">
                    <a16:creationId xmlns:a16="http://schemas.microsoft.com/office/drawing/2014/main" id="{B4D28A08-EC6D-4420-A058-5D0AE3F3AA9A}"/>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FB9265A4-DC1F-4ECB-85A0-0AF2044A881D}"/>
                  </a:ext>
                </a:extLst>
              </p:cNvPr>
              <p:cNvCxnSpPr>
                <a:cxnSpLocks/>
                <a:endCxn id="7"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71E7D3-12FA-4D33-BD52-7EFC5F6BF242}"/>
                  </a:ext>
                </a:extLst>
              </p:cNvPr>
              <p:cNvCxnSpPr>
                <a:cxnSpLocks/>
                <a:stCxn id="13"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38B822-40ED-4068-99F8-AE4CB91D25CA}"/>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7" name="Oval 16">
            <a:extLst>
              <a:ext uri="{FF2B5EF4-FFF2-40B4-BE49-F238E27FC236}">
                <a16:creationId xmlns:a16="http://schemas.microsoft.com/office/drawing/2014/main" id="{DF03EA95-F4A8-4D66-9D24-D4B27FC12F61}"/>
              </a:ext>
            </a:extLst>
          </p:cNvPr>
          <p:cNvSpPr/>
          <p:nvPr/>
        </p:nvSpPr>
        <p:spPr>
          <a:xfrm>
            <a:off x="2788565" y="2720167"/>
            <a:ext cx="1227756" cy="678663"/>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April  October 2019</a:t>
            </a:r>
          </a:p>
        </p:txBody>
      </p:sp>
      <p:sp>
        <p:nvSpPr>
          <p:cNvPr id="18" name="Oval 17">
            <a:extLst>
              <a:ext uri="{FF2B5EF4-FFF2-40B4-BE49-F238E27FC236}">
                <a16:creationId xmlns:a16="http://schemas.microsoft.com/office/drawing/2014/main" id="{57DCB873-CC7A-4C7D-9C07-FC88D2A4D15C}"/>
              </a:ext>
            </a:extLst>
          </p:cNvPr>
          <p:cNvSpPr/>
          <p:nvPr/>
        </p:nvSpPr>
        <p:spPr>
          <a:xfrm>
            <a:off x="5700610" y="2743944"/>
            <a:ext cx="1227756" cy="617486"/>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March 2020</a:t>
            </a:r>
          </a:p>
        </p:txBody>
      </p:sp>
      <p:grpSp>
        <p:nvGrpSpPr>
          <p:cNvPr id="29" name="Graphic 14" descr="Customer review">
            <a:extLst>
              <a:ext uri="{FF2B5EF4-FFF2-40B4-BE49-F238E27FC236}">
                <a16:creationId xmlns:a16="http://schemas.microsoft.com/office/drawing/2014/main" id="{5F4138CC-0222-47E9-8539-3541DC7C2EA6}"/>
              </a:ext>
            </a:extLst>
          </p:cNvPr>
          <p:cNvGrpSpPr/>
          <p:nvPr/>
        </p:nvGrpSpPr>
        <p:grpSpPr>
          <a:xfrm>
            <a:off x="1510140" y="2644052"/>
            <a:ext cx="736831" cy="763567"/>
            <a:chOff x="4686460" y="3210583"/>
            <a:chExt cx="492068" cy="539816"/>
          </a:xfrm>
          <a:solidFill>
            <a:srgbClr val="28215B"/>
          </a:solidFill>
        </p:grpSpPr>
        <p:sp>
          <p:nvSpPr>
            <p:cNvPr id="30" name="Freeform: Shape 29">
              <a:extLst>
                <a:ext uri="{FF2B5EF4-FFF2-40B4-BE49-F238E27FC236}">
                  <a16:creationId xmlns:a16="http://schemas.microsoft.com/office/drawing/2014/main" id="{320F1074-26A3-4CC6-8161-E3440A45781C}"/>
                </a:ext>
              </a:extLst>
            </p:cNvPr>
            <p:cNvSpPr/>
            <p:nvPr/>
          </p:nvSpPr>
          <p:spPr>
            <a:xfrm>
              <a:off x="5021162" y="3487351"/>
              <a:ext cx="101878" cy="101878"/>
            </a:xfrm>
            <a:custGeom>
              <a:avLst/>
              <a:gdLst>
                <a:gd name="connsiteX0" fmla="*/ 105681 w 101877"/>
                <a:gd name="connsiteY0" fmla="*/ 52840 h 101877"/>
                <a:gd name="connsiteX1" fmla="*/ 52840 w 101877"/>
                <a:gd name="connsiteY1" fmla="*/ 105681 h 101877"/>
                <a:gd name="connsiteX2" fmla="*/ 0 w 101877"/>
                <a:gd name="connsiteY2" fmla="*/ 52840 h 101877"/>
                <a:gd name="connsiteX3" fmla="*/ 52840 w 101877"/>
                <a:gd name="connsiteY3" fmla="*/ 0 h 101877"/>
                <a:gd name="connsiteX4" fmla="*/ 105681 w 101877"/>
                <a:gd name="connsiteY4" fmla="*/ 52840 h 10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7" h="101877">
                  <a:moveTo>
                    <a:pt x="105681" y="52840"/>
                  </a:moveTo>
                  <a:cubicBezTo>
                    <a:pt x="105681" y="82023"/>
                    <a:pt x="82023" y="105681"/>
                    <a:pt x="52840" y="105681"/>
                  </a:cubicBezTo>
                  <a:cubicBezTo>
                    <a:pt x="23657" y="105681"/>
                    <a:pt x="0" y="82023"/>
                    <a:pt x="0" y="52840"/>
                  </a:cubicBezTo>
                  <a:cubicBezTo>
                    <a:pt x="0" y="23657"/>
                    <a:pt x="23657" y="0"/>
                    <a:pt x="52840" y="0"/>
                  </a:cubicBezTo>
                  <a:cubicBezTo>
                    <a:pt x="82023" y="0"/>
                    <a:pt x="105681" y="23657"/>
                    <a:pt x="105681" y="52840"/>
                  </a:cubicBez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1" name="Freeform: Shape 30">
              <a:extLst>
                <a:ext uri="{FF2B5EF4-FFF2-40B4-BE49-F238E27FC236}">
                  <a16:creationId xmlns:a16="http://schemas.microsoft.com/office/drawing/2014/main" id="{6565825E-B72C-456F-BB13-FCE7E81D2181}"/>
                </a:ext>
              </a:extLst>
            </p:cNvPr>
            <p:cNvSpPr/>
            <p:nvPr/>
          </p:nvSpPr>
          <p:spPr>
            <a:xfrm>
              <a:off x="4739369" y="3487351"/>
              <a:ext cx="101878" cy="101878"/>
            </a:xfrm>
            <a:custGeom>
              <a:avLst/>
              <a:gdLst>
                <a:gd name="connsiteX0" fmla="*/ 105681 w 101877"/>
                <a:gd name="connsiteY0" fmla="*/ 52840 h 101877"/>
                <a:gd name="connsiteX1" fmla="*/ 52840 w 101877"/>
                <a:gd name="connsiteY1" fmla="*/ 105681 h 101877"/>
                <a:gd name="connsiteX2" fmla="*/ 0 w 101877"/>
                <a:gd name="connsiteY2" fmla="*/ 52840 h 101877"/>
                <a:gd name="connsiteX3" fmla="*/ 52840 w 101877"/>
                <a:gd name="connsiteY3" fmla="*/ 0 h 101877"/>
                <a:gd name="connsiteX4" fmla="*/ 105681 w 101877"/>
                <a:gd name="connsiteY4" fmla="*/ 52840 h 10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7" h="101877">
                  <a:moveTo>
                    <a:pt x="105681" y="52840"/>
                  </a:moveTo>
                  <a:cubicBezTo>
                    <a:pt x="105681" y="82023"/>
                    <a:pt x="82023" y="105681"/>
                    <a:pt x="52840" y="105681"/>
                  </a:cubicBezTo>
                  <a:cubicBezTo>
                    <a:pt x="23657" y="105681"/>
                    <a:pt x="0" y="82023"/>
                    <a:pt x="0" y="52840"/>
                  </a:cubicBezTo>
                  <a:cubicBezTo>
                    <a:pt x="0" y="23657"/>
                    <a:pt x="23657" y="0"/>
                    <a:pt x="52840" y="0"/>
                  </a:cubicBezTo>
                  <a:cubicBezTo>
                    <a:pt x="82023" y="0"/>
                    <a:pt x="105681" y="23657"/>
                    <a:pt x="105681" y="52840"/>
                  </a:cubicBez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2" name="Freeform: Shape 31">
              <a:extLst>
                <a:ext uri="{FF2B5EF4-FFF2-40B4-BE49-F238E27FC236}">
                  <a16:creationId xmlns:a16="http://schemas.microsoft.com/office/drawing/2014/main" id="{FF6E0161-35C6-440E-B62B-9E798E24039F}"/>
                </a:ext>
              </a:extLst>
            </p:cNvPr>
            <p:cNvSpPr/>
            <p:nvPr/>
          </p:nvSpPr>
          <p:spPr>
            <a:xfrm>
              <a:off x="4988357" y="3607362"/>
              <a:ext cx="190171" cy="101878"/>
            </a:xfrm>
            <a:custGeom>
              <a:avLst/>
              <a:gdLst>
                <a:gd name="connsiteX0" fmla="*/ 180799 w 190171"/>
                <a:gd name="connsiteY0" fmla="*/ 31447 h 101877"/>
                <a:gd name="connsiteX1" fmla="*/ 129113 w 190171"/>
                <a:gd name="connsiteY1" fmla="*/ 6792 h 101877"/>
                <a:gd name="connsiteX2" fmla="*/ 85645 w 190171"/>
                <a:gd name="connsiteY2" fmla="*/ 0 h 101877"/>
                <a:gd name="connsiteX3" fmla="*/ 42245 w 190171"/>
                <a:gd name="connsiteY3" fmla="*/ 6792 h 101877"/>
                <a:gd name="connsiteX4" fmla="*/ 2445 w 190171"/>
                <a:gd name="connsiteY4" fmla="*/ 23908 h 101877"/>
                <a:gd name="connsiteX5" fmla="*/ 0 w 190171"/>
                <a:gd name="connsiteY5" fmla="*/ 26692 h 101877"/>
                <a:gd name="connsiteX6" fmla="*/ 54335 w 190171"/>
                <a:gd name="connsiteY6" fmla="*/ 53860 h 101877"/>
                <a:gd name="connsiteX7" fmla="*/ 74167 w 190171"/>
                <a:gd name="connsiteY7" fmla="*/ 93728 h 101877"/>
                <a:gd name="connsiteX8" fmla="*/ 74167 w 190171"/>
                <a:gd name="connsiteY8" fmla="*/ 105817 h 101877"/>
                <a:gd name="connsiteX9" fmla="*/ 191326 w 190171"/>
                <a:gd name="connsiteY9" fmla="*/ 105817 h 101877"/>
                <a:gd name="connsiteX10" fmla="*/ 191326 w 190171"/>
                <a:gd name="connsiteY10" fmla="*/ 52637 h 101877"/>
                <a:gd name="connsiteX11" fmla="*/ 180799 w 190171"/>
                <a:gd name="connsiteY11" fmla="*/ 31447 h 1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171" h="101877">
                  <a:moveTo>
                    <a:pt x="180799" y="31447"/>
                  </a:moveTo>
                  <a:cubicBezTo>
                    <a:pt x="165554" y="19591"/>
                    <a:pt x="147920" y="11180"/>
                    <a:pt x="129113" y="6792"/>
                  </a:cubicBezTo>
                  <a:cubicBezTo>
                    <a:pt x="114977" y="2663"/>
                    <a:pt x="100366" y="379"/>
                    <a:pt x="85645" y="0"/>
                  </a:cubicBezTo>
                  <a:cubicBezTo>
                    <a:pt x="70912" y="-33"/>
                    <a:pt x="56264" y="2259"/>
                    <a:pt x="42245" y="6792"/>
                  </a:cubicBezTo>
                  <a:cubicBezTo>
                    <a:pt x="28215" y="10528"/>
                    <a:pt x="14807" y="16294"/>
                    <a:pt x="2445" y="23908"/>
                  </a:cubicBezTo>
                  <a:lnTo>
                    <a:pt x="0" y="26692"/>
                  </a:lnTo>
                  <a:cubicBezTo>
                    <a:pt x="19747" y="32023"/>
                    <a:pt x="38222" y="41261"/>
                    <a:pt x="54335" y="53860"/>
                  </a:cubicBezTo>
                  <a:cubicBezTo>
                    <a:pt x="66999" y="63164"/>
                    <a:pt x="74386" y="78015"/>
                    <a:pt x="74167" y="93728"/>
                  </a:cubicBezTo>
                  <a:lnTo>
                    <a:pt x="74167" y="105817"/>
                  </a:lnTo>
                  <a:lnTo>
                    <a:pt x="191326" y="105817"/>
                  </a:lnTo>
                  <a:lnTo>
                    <a:pt x="191326" y="52637"/>
                  </a:lnTo>
                  <a:cubicBezTo>
                    <a:pt x="191558" y="44263"/>
                    <a:pt x="187612" y="36321"/>
                    <a:pt x="180799" y="31447"/>
                  </a:cubicBez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3" name="Freeform: Shape 32">
              <a:extLst>
                <a:ext uri="{FF2B5EF4-FFF2-40B4-BE49-F238E27FC236}">
                  <a16:creationId xmlns:a16="http://schemas.microsoft.com/office/drawing/2014/main" id="{C753E206-FD05-44CE-823B-402901673740}"/>
                </a:ext>
              </a:extLst>
            </p:cNvPr>
            <p:cNvSpPr/>
            <p:nvPr/>
          </p:nvSpPr>
          <p:spPr>
            <a:xfrm>
              <a:off x="4686460" y="3607362"/>
              <a:ext cx="190171" cy="101878"/>
            </a:xfrm>
            <a:custGeom>
              <a:avLst/>
              <a:gdLst>
                <a:gd name="connsiteX0" fmla="*/ 117431 w 190171"/>
                <a:gd name="connsiteY0" fmla="*/ 93728 h 101877"/>
                <a:gd name="connsiteX1" fmla="*/ 136516 w 190171"/>
                <a:gd name="connsiteY1" fmla="*/ 54539 h 101877"/>
                <a:gd name="connsiteX2" fmla="*/ 137263 w 190171"/>
                <a:gd name="connsiteY2" fmla="*/ 53860 h 101877"/>
                <a:gd name="connsiteX3" fmla="*/ 138146 w 190171"/>
                <a:gd name="connsiteY3" fmla="*/ 53248 h 101877"/>
                <a:gd name="connsiteX4" fmla="*/ 191598 w 190171"/>
                <a:gd name="connsiteY4" fmla="*/ 26760 h 101877"/>
                <a:gd name="connsiteX5" fmla="*/ 187726 w 190171"/>
                <a:gd name="connsiteY5" fmla="*/ 22346 h 101877"/>
                <a:gd name="connsiteX6" fmla="*/ 149149 w 190171"/>
                <a:gd name="connsiteY6" fmla="*/ 6792 h 101877"/>
                <a:gd name="connsiteX7" fmla="*/ 105749 w 190171"/>
                <a:gd name="connsiteY7" fmla="*/ 0 h 101877"/>
                <a:gd name="connsiteX8" fmla="*/ 62281 w 190171"/>
                <a:gd name="connsiteY8" fmla="*/ 6792 h 101877"/>
                <a:gd name="connsiteX9" fmla="*/ 10595 w 190171"/>
                <a:gd name="connsiteY9" fmla="*/ 31447 h 101877"/>
                <a:gd name="connsiteX10" fmla="*/ 0 w 190171"/>
                <a:gd name="connsiteY10" fmla="*/ 52637 h 101877"/>
                <a:gd name="connsiteX11" fmla="*/ 0 w 190171"/>
                <a:gd name="connsiteY11" fmla="*/ 105817 h 101877"/>
                <a:gd name="connsiteX12" fmla="*/ 117431 w 190171"/>
                <a:gd name="connsiteY12" fmla="*/ 105817 h 1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171" h="101877">
                  <a:moveTo>
                    <a:pt x="117431" y="93728"/>
                  </a:moveTo>
                  <a:cubicBezTo>
                    <a:pt x="117442" y="78428"/>
                    <a:pt x="124478" y="63981"/>
                    <a:pt x="136516" y="54539"/>
                  </a:cubicBezTo>
                  <a:lnTo>
                    <a:pt x="137263" y="53860"/>
                  </a:lnTo>
                  <a:lnTo>
                    <a:pt x="138146" y="53248"/>
                  </a:lnTo>
                  <a:cubicBezTo>
                    <a:pt x="154449" y="41647"/>
                    <a:pt x="172491" y="32706"/>
                    <a:pt x="191598" y="26760"/>
                  </a:cubicBezTo>
                  <a:cubicBezTo>
                    <a:pt x="190239" y="25334"/>
                    <a:pt x="188949" y="23840"/>
                    <a:pt x="187726" y="22346"/>
                  </a:cubicBezTo>
                  <a:cubicBezTo>
                    <a:pt x="175676" y="15345"/>
                    <a:pt x="162685" y="10107"/>
                    <a:pt x="149149" y="6792"/>
                  </a:cubicBezTo>
                  <a:cubicBezTo>
                    <a:pt x="135035" y="2668"/>
                    <a:pt x="120448" y="386"/>
                    <a:pt x="105749" y="0"/>
                  </a:cubicBezTo>
                  <a:cubicBezTo>
                    <a:pt x="90992" y="-38"/>
                    <a:pt x="76323" y="2255"/>
                    <a:pt x="62281" y="6792"/>
                  </a:cubicBezTo>
                  <a:cubicBezTo>
                    <a:pt x="43737" y="11908"/>
                    <a:pt x="26241" y="20254"/>
                    <a:pt x="10595" y="31447"/>
                  </a:cubicBezTo>
                  <a:cubicBezTo>
                    <a:pt x="4007" y="36517"/>
                    <a:pt x="104" y="44325"/>
                    <a:pt x="0" y="52637"/>
                  </a:cubicBezTo>
                  <a:lnTo>
                    <a:pt x="0" y="105817"/>
                  </a:lnTo>
                  <a:lnTo>
                    <a:pt x="117431" y="105817"/>
                  </a:ln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4" name="Freeform: Shape 33">
              <a:extLst>
                <a:ext uri="{FF2B5EF4-FFF2-40B4-BE49-F238E27FC236}">
                  <a16:creationId xmlns:a16="http://schemas.microsoft.com/office/drawing/2014/main" id="{F59C7EAE-55CB-4E7B-9B48-435E1AE51D16}"/>
                </a:ext>
              </a:extLst>
            </p:cNvPr>
            <p:cNvSpPr/>
            <p:nvPr/>
          </p:nvSpPr>
          <p:spPr>
            <a:xfrm>
              <a:off x="4827391" y="3648520"/>
              <a:ext cx="210547" cy="101879"/>
            </a:xfrm>
            <a:custGeom>
              <a:avLst/>
              <a:gdLst>
                <a:gd name="connsiteX0" fmla="*/ 0 w 210546"/>
                <a:gd name="connsiteY0" fmla="*/ 105411 h 101877"/>
                <a:gd name="connsiteX1" fmla="*/ 0 w 210546"/>
                <a:gd name="connsiteY1" fmla="*/ 52570 h 101877"/>
                <a:gd name="connsiteX2" fmla="*/ 10595 w 210546"/>
                <a:gd name="connsiteY2" fmla="*/ 31447 h 101877"/>
                <a:gd name="connsiteX3" fmla="*/ 62281 w 210546"/>
                <a:gd name="connsiteY3" fmla="*/ 6793 h 101877"/>
                <a:gd name="connsiteX4" fmla="*/ 105681 w 210546"/>
                <a:gd name="connsiteY4" fmla="*/ 1 h 101877"/>
                <a:gd name="connsiteX5" fmla="*/ 149149 w 210546"/>
                <a:gd name="connsiteY5" fmla="*/ 6793 h 101877"/>
                <a:gd name="connsiteX6" fmla="*/ 200835 w 210546"/>
                <a:gd name="connsiteY6" fmla="*/ 31447 h 101877"/>
                <a:gd name="connsiteX7" fmla="*/ 211430 w 210546"/>
                <a:gd name="connsiteY7" fmla="*/ 52570 h 101877"/>
                <a:gd name="connsiteX8" fmla="*/ 211430 w 210546"/>
                <a:gd name="connsiteY8" fmla="*/ 105411 h 1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546" h="101877">
                  <a:moveTo>
                    <a:pt x="0" y="105411"/>
                  </a:moveTo>
                  <a:lnTo>
                    <a:pt x="0" y="52570"/>
                  </a:lnTo>
                  <a:cubicBezTo>
                    <a:pt x="32" y="44259"/>
                    <a:pt x="3953" y="36442"/>
                    <a:pt x="10595" y="31447"/>
                  </a:cubicBezTo>
                  <a:cubicBezTo>
                    <a:pt x="26210" y="20202"/>
                    <a:pt x="43716" y="11852"/>
                    <a:pt x="62281" y="6793"/>
                  </a:cubicBezTo>
                  <a:cubicBezTo>
                    <a:pt x="76293" y="2230"/>
                    <a:pt x="90945" y="-63"/>
                    <a:pt x="105681" y="1"/>
                  </a:cubicBezTo>
                  <a:cubicBezTo>
                    <a:pt x="120406" y="347"/>
                    <a:pt x="135020" y="2631"/>
                    <a:pt x="149149" y="6793"/>
                  </a:cubicBezTo>
                  <a:cubicBezTo>
                    <a:pt x="167976" y="11123"/>
                    <a:pt x="185621" y="19539"/>
                    <a:pt x="200835" y="31447"/>
                  </a:cubicBezTo>
                  <a:cubicBezTo>
                    <a:pt x="207673" y="36277"/>
                    <a:pt x="211648" y="44202"/>
                    <a:pt x="211430" y="52570"/>
                  </a:cubicBezTo>
                  <a:lnTo>
                    <a:pt x="211430" y="105411"/>
                  </a:ln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5" name="Freeform: Shape 34">
              <a:extLst>
                <a:ext uri="{FF2B5EF4-FFF2-40B4-BE49-F238E27FC236}">
                  <a16:creationId xmlns:a16="http://schemas.microsoft.com/office/drawing/2014/main" id="{CD52FCB5-7092-4D5F-AF56-8D710A4D0A55}"/>
                </a:ext>
              </a:extLst>
            </p:cNvPr>
            <p:cNvSpPr/>
            <p:nvPr/>
          </p:nvSpPr>
          <p:spPr>
            <a:xfrm>
              <a:off x="4880231" y="3528441"/>
              <a:ext cx="101878" cy="101878"/>
            </a:xfrm>
            <a:custGeom>
              <a:avLst/>
              <a:gdLst>
                <a:gd name="connsiteX0" fmla="*/ 105681 w 101877"/>
                <a:gd name="connsiteY0" fmla="*/ 52840 h 101877"/>
                <a:gd name="connsiteX1" fmla="*/ 52840 w 101877"/>
                <a:gd name="connsiteY1" fmla="*/ 105681 h 101877"/>
                <a:gd name="connsiteX2" fmla="*/ 0 w 101877"/>
                <a:gd name="connsiteY2" fmla="*/ 52840 h 101877"/>
                <a:gd name="connsiteX3" fmla="*/ 52840 w 101877"/>
                <a:gd name="connsiteY3" fmla="*/ 0 h 101877"/>
                <a:gd name="connsiteX4" fmla="*/ 105681 w 101877"/>
                <a:gd name="connsiteY4" fmla="*/ 52840 h 101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77" h="101877">
                  <a:moveTo>
                    <a:pt x="105681" y="52840"/>
                  </a:moveTo>
                  <a:cubicBezTo>
                    <a:pt x="105681" y="82023"/>
                    <a:pt x="82023" y="105681"/>
                    <a:pt x="52840" y="105681"/>
                  </a:cubicBezTo>
                  <a:cubicBezTo>
                    <a:pt x="23657" y="105681"/>
                    <a:pt x="0" y="82023"/>
                    <a:pt x="0" y="52840"/>
                  </a:cubicBezTo>
                  <a:cubicBezTo>
                    <a:pt x="0" y="23657"/>
                    <a:pt x="23657" y="0"/>
                    <a:pt x="52840" y="0"/>
                  </a:cubicBezTo>
                  <a:cubicBezTo>
                    <a:pt x="82023" y="0"/>
                    <a:pt x="105681" y="23657"/>
                    <a:pt x="105681" y="52840"/>
                  </a:cubicBez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6" name="Freeform: Shape 35">
              <a:extLst>
                <a:ext uri="{FF2B5EF4-FFF2-40B4-BE49-F238E27FC236}">
                  <a16:creationId xmlns:a16="http://schemas.microsoft.com/office/drawing/2014/main" id="{4A16AC7E-A5FF-41A6-A8CD-FF4133940D75}"/>
                </a:ext>
              </a:extLst>
            </p:cNvPr>
            <p:cNvSpPr/>
            <p:nvPr/>
          </p:nvSpPr>
          <p:spPr>
            <a:xfrm>
              <a:off x="4686868" y="3210583"/>
              <a:ext cx="489012" cy="244507"/>
            </a:xfrm>
            <a:custGeom>
              <a:avLst/>
              <a:gdLst>
                <a:gd name="connsiteX0" fmla="*/ 466939 w 489012"/>
                <a:gd name="connsiteY0" fmla="*/ 0 h 244506"/>
                <a:gd name="connsiteX1" fmla="*/ 27167 w 489012"/>
                <a:gd name="connsiteY1" fmla="*/ 0 h 244506"/>
                <a:gd name="connsiteX2" fmla="*/ 0 w 489012"/>
                <a:gd name="connsiteY2" fmla="*/ 27167 h 244506"/>
                <a:gd name="connsiteX3" fmla="*/ 0 w 489012"/>
                <a:gd name="connsiteY3" fmla="*/ 176588 h 244506"/>
                <a:gd name="connsiteX4" fmla="*/ 27167 w 489012"/>
                <a:gd name="connsiteY4" fmla="*/ 203755 h 244506"/>
                <a:gd name="connsiteX5" fmla="*/ 127347 w 489012"/>
                <a:gd name="connsiteY5" fmla="*/ 203755 h 244506"/>
                <a:gd name="connsiteX6" fmla="*/ 127347 w 489012"/>
                <a:gd name="connsiteY6" fmla="*/ 244506 h 244506"/>
                <a:gd name="connsiteX7" fmla="*/ 170135 w 489012"/>
                <a:gd name="connsiteY7" fmla="*/ 203755 h 244506"/>
                <a:gd name="connsiteX8" fmla="*/ 216320 w 489012"/>
                <a:gd name="connsiteY8" fmla="*/ 203755 h 244506"/>
                <a:gd name="connsiteX9" fmla="*/ 242808 w 489012"/>
                <a:gd name="connsiteY9" fmla="*/ 244506 h 244506"/>
                <a:gd name="connsiteX10" fmla="*/ 267259 w 489012"/>
                <a:gd name="connsiteY10" fmla="*/ 203755 h 244506"/>
                <a:gd name="connsiteX11" fmla="*/ 315481 w 489012"/>
                <a:gd name="connsiteY11" fmla="*/ 203755 h 244506"/>
                <a:gd name="connsiteX12" fmla="*/ 358269 w 489012"/>
                <a:gd name="connsiteY12" fmla="*/ 244506 h 244506"/>
                <a:gd name="connsiteX13" fmla="*/ 358269 w 489012"/>
                <a:gd name="connsiteY13" fmla="*/ 203755 h 244506"/>
                <a:gd name="connsiteX14" fmla="*/ 466939 w 489012"/>
                <a:gd name="connsiteY14" fmla="*/ 203755 h 244506"/>
                <a:gd name="connsiteX15" fmla="*/ 494106 w 489012"/>
                <a:gd name="connsiteY15" fmla="*/ 176588 h 244506"/>
                <a:gd name="connsiteX16" fmla="*/ 494106 w 489012"/>
                <a:gd name="connsiteY16" fmla="*/ 27167 h 244506"/>
                <a:gd name="connsiteX17" fmla="*/ 466939 w 489012"/>
                <a:gd name="connsiteY17" fmla="*/ 0 h 244506"/>
                <a:gd name="connsiteX18" fmla="*/ 67918 w 489012"/>
                <a:gd name="connsiteY18" fmla="*/ 61127 h 244506"/>
                <a:gd name="connsiteX19" fmla="*/ 385437 w 489012"/>
                <a:gd name="connsiteY19" fmla="*/ 61127 h 244506"/>
                <a:gd name="connsiteX20" fmla="*/ 385437 w 489012"/>
                <a:gd name="connsiteY20" fmla="*/ 74710 h 244506"/>
                <a:gd name="connsiteX21" fmla="*/ 67918 w 489012"/>
                <a:gd name="connsiteY21" fmla="*/ 74710 h 244506"/>
                <a:gd name="connsiteX22" fmla="*/ 317518 w 489012"/>
                <a:gd name="connsiteY22" fmla="*/ 142629 h 244506"/>
                <a:gd name="connsiteX23" fmla="*/ 67918 w 489012"/>
                <a:gd name="connsiteY23" fmla="*/ 142629 h 244506"/>
                <a:gd name="connsiteX24" fmla="*/ 67918 w 489012"/>
                <a:gd name="connsiteY24" fmla="*/ 129045 h 244506"/>
                <a:gd name="connsiteX25" fmla="*/ 317518 w 489012"/>
                <a:gd name="connsiteY25" fmla="*/ 129045 h 244506"/>
                <a:gd name="connsiteX26" fmla="*/ 426188 w 489012"/>
                <a:gd name="connsiteY26" fmla="*/ 108669 h 244506"/>
                <a:gd name="connsiteX27" fmla="*/ 67918 w 489012"/>
                <a:gd name="connsiteY27" fmla="*/ 108669 h 244506"/>
                <a:gd name="connsiteX28" fmla="*/ 67918 w 489012"/>
                <a:gd name="connsiteY28" fmla="*/ 95086 h 244506"/>
                <a:gd name="connsiteX29" fmla="*/ 426188 w 489012"/>
                <a:gd name="connsiteY29" fmla="*/ 95086 h 2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9012" h="244506">
                  <a:moveTo>
                    <a:pt x="466939" y="0"/>
                  </a:moveTo>
                  <a:lnTo>
                    <a:pt x="27167" y="0"/>
                  </a:lnTo>
                  <a:cubicBezTo>
                    <a:pt x="12163" y="0"/>
                    <a:pt x="0" y="12163"/>
                    <a:pt x="0" y="27167"/>
                  </a:cubicBezTo>
                  <a:lnTo>
                    <a:pt x="0" y="176588"/>
                  </a:lnTo>
                  <a:cubicBezTo>
                    <a:pt x="0" y="191592"/>
                    <a:pt x="12163" y="203755"/>
                    <a:pt x="27167" y="203755"/>
                  </a:cubicBezTo>
                  <a:lnTo>
                    <a:pt x="127347" y="203755"/>
                  </a:lnTo>
                  <a:lnTo>
                    <a:pt x="127347" y="244506"/>
                  </a:lnTo>
                  <a:lnTo>
                    <a:pt x="170135" y="203755"/>
                  </a:lnTo>
                  <a:lnTo>
                    <a:pt x="216320" y="203755"/>
                  </a:lnTo>
                  <a:lnTo>
                    <a:pt x="242808" y="244506"/>
                  </a:lnTo>
                  <a:lnTo>
                    <a:pt x="267259" y="203755"/>
                  </a:lnTo>
                  <a:lnTo>
                    <a:pt x="315481" y="203755"/>
                  </a:lnTo>
                  <a:lnTo>
                    <a:pt x="358269" y="244506"/>
                  </a:lnTo>
                  <a:lnTo>
                    <a:pt x="358269" y="203755"/>
                  </a:lnTo>
                  <a:lnTo>
                    <a:pt x="466939" y="203755"/>
                  </a:lnTo>
                  <a:cubicBezTo>
                    <a:pt x="481942" y="203755"/>
                    <a:pt x="494106" y="191592"/>
                    <a:pt x="494106" y="176588"/>
                  </a:cubicBezTo>
                  <a:lnTo>
                    <a:pt x="494106" y="27167"/>
                  </a:lnTo>
                  <a:cubicBezTo>
                    <a:pt x="494106" y="12163"/>
                    <a:pt x="481942" y="0"/>
                    <a:pt x="466939" y="0"/>
                  </a:cubicBezTo>
                  <a:close/>
                  <a:moveTo>
                    <a:pt x="67918" y="61127"/>
                  </a:moveTo>
                  <a:lnTo>
                    <a:pt x="385437" y="61127"/>
                  </a:lnTo>
                  <a:lnTo>
                    <a:pt x="385437" y="74710"/>
                  </a:lnTo>
                  <a:lnTo>
                    <a:pt x="67918" y="74710"/>
                  </a:lnTo>
                  <a:close/>
                  <a:moveTo>
                    <a:pt x="317518" y="142629"/>
                  </a:moveTo>
                  <a:lnTo>
                    <a:pt x="67918" y="142629"/>
                  </a:lnTo>
                  <a:lnTo>
                    <a:pt x="67918" y="129045"/>
                  </a:lnTo>
                  <a:lnTo>
                    <a:pt x="317518" y="129045"/>
                  </a:lnTo>
                  <a:close/>
                  <a:moveTo>
                    <a:pt x="426188" y="108669"/>
                  </a:moveTo>
                  <a:lnTo>
                    <a:pt x="67918" y="108669"/>
                  </a:lnTo>
                  <a:lnTo>
                    <a:pt x="67918" y="95086"/>
                  </a:lnTo>
                  <a:lnTo>
                    <a:pt x="426188" y="95086"/>
                  </a:lnTo>
                  <a:close/>
                </a:path>
              </a:pathLst>
            </a:custGeom>
            <a:grpFill/>
            <a:ln w="674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53" name="Arc 52">
            <a:extLst>
              <a:ext uri="{FF2B5EF4-FFF2-40B4-BE49-F238E27FC236}">
                <a16:creationId xmlns:a16="http://schemas.microsoft.com/office/drawing/2014/main" id="{6F595F48-D43B-405D-86FF-1D92BA75548F}"/>
              </a:ext>
            </a:extLst>
          </p:cNvPr>
          <p:cNvSpPr/>
          <p:nvPr/>
        </p:nvSpPr>
        <p:spPr>
          <a:xfrm rot="10800000">
            <a:off x="4462827" y="4667937"/>
            <a:ext cx="445367" cy="460425"/>
          </a:xfrm>
          <a:prstGeom prst="arc">
            <a:avLst>
              <a:gd name="adj1" fmla="val 16211550"/>
              <a:gd name="adj2" fmla="val 5391112"/>
            </a:avLst>
          </a:prstGeom>
          <a:ln w="22225">
            <a:solidFill>
              <a:schemeClr val="tx1">
                <a:lumMod val="65000"/>
                <a:lumOff val="35000"/>
              </a:schemeClr>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4" name="Arc 53">
            <a:extLst>
              <a:ext uri="{FF2B5EF4-FFF2-40B4-BE49-F238E27FC236}">
                <a16:creationId xmlns:a16="http://schemas.microsoft.com/office/drawing/2014/main" id="{5CF02738-4E95-4EEC-890E-82C4B5FD2240}"/>
              </a:ext>
            </a:extLst>
          </p:cNvPr>
          <p:cNvSpPr/>
          <p:nvPr/>
        </p:nvSpPr>
        <p:spPr>
          <a:xfrm>
            <a:off x="7121260" y="3432744"/>
            <a:ext cx="445367" cy="460425"/>
          </a:xfrm>
          <a:prstGeom prst="arc">
            <a:avLst>
              <a:gd name="adj1" fmla="val 16211550"/>
              <a:gd name="adj2" fmla="val 5391112"/>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55" name="Straight Arrow Connector 54">
            <a:extLst>
              <a:ext uri="{FF2B5EF4-FFF2-40B4-BE49-F238E27FC236}">
                <a16:creationId xmlns:a16="http://schemas.microsoft.com/office/drawing/2014/main" id="{2D189E2B-8233-4AAD-B469-820E379EF066}"/>
              </a:ext>
            </a:extLst>
          </p:cNvPr>
          <p:cNvCxnSpPr>
            <a:cxnSpLocks/>
          </p:cNvCxnSpPr>
          <p:nvPr/>
        </p:nvCxnSpPr>
        <p:spPr>
          <a:xfrm>
            <a:off x="4395879" y="2636174"/>
            <a:ext cx="1304731" cy="7878"/>
          </a:xfrm>
          <a:prstGeom prst="straightConnector1">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EFDD607-974A-4C35-A9F1-B2DD62BB076F}"/>
              </a:ext>
            </a:extLst>
          </p:cNvPr>
          <p:cNvCxnSpPr/>
          <p:nvPr/>
        </p:nvCxnSpPr>
        <p:spPr>
          <a:xfrm>
            <a:off x="6609128" y="5965946"/>
            <a:ext cx="1190951" cy="0"/>
          </a:xfrm>
          <a:prstGeom prst="straightConnector1">
            <a:avLst/>
          </a:prstGeom>
          <a:ln w="2222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4394A2C-A433-4923-B260-8DFCE92FC0F0}"/>
              </a:ext>
            </a:extLst>
          </p:cNvPr>
          <p:cNvSpPr txBox="1"/>
          <p:nvPr/>
        </p:nvSpPr>
        <p:spPr>
          <a:xfrm>
            <a:off x="2392753" y="1885737"/>
            <a:ext cx="2150434" cy="738664"/>
          </a:xfrm>
          <a:prstGeom prst="rect">
            <a:avLst/>
          </a:prstGeom>
          <a:noFill/>
        </p:spPr>
        <p:txBody>
          <a:bodyPr wrap="square" lIns="0" rIns="0" rtlCol="0" anchor="b">
            <a:spAutoFit/>
          </a:bodyPr>
          <a:lstStyle/>
          <a:p>
            <a:pPr algn="ctr"/>
            <a:r>
              <a:rPr lang="en-US" sz="1400" dirty="0"/>
              <a:t>Desk-based research along with discussions in pilot countries (FGD)</a:t>
            </a:r>
            <a:endParaRPr lang="en-US" sz="1400" b="1" noProof="1"/>
          </a:p>
        </p:txBody>
      </p:sp>
      <p:sp>
        <p:nvSpPr>
          <p:cNvPr id="72" name="Oval 71">
            <a:extLst>
              <a:ext uri="{FF2B5EF4-FFF2-40B4-BE49-F238E27FC236}">
                <a16:creationId xmlns:a16="http://schemas.microsoft.com/office/drawing/2014/main" id="{1C226A96-2B1F-4293-B7E6-CDD8C4609E19}"/>
              </a:ext>
            </a:extLst>
          </p:cNvPr>
          <p:cNvSpPr/>
          <p:nvPr/>
        </p:nvSpPr>
        <p:spPr>
          <a:xfrm>
            <a:off x="7611292" y="3335733"/>
            <a:ext cx="1193857" cy="763571"/>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14-16 October 2020</a:t>
            </a:r>
          </a:p>
        </p:txBody>
      </p:sp>
      <p:sp>
        <p:nvSpPr>
          <p:cNvPr id="73" name="Title 1">
            <a:extLst>
              <a:ext uri="{FF2B5EF4-FFF2-40B4-BE49-F238E27FC236}">
                <a16:creationId xmlns:a16="http://schemas.microsoft.com/office/drawing/2014/main" id="{B8C85904-9237-4EA7-AB90-F3AA61C18E12}"/>
              </a:ext>
            </a:extLst>
          </p:cNvPr>
          <p:cNvSpPr>
            <a:spLocks noGrp="1"/>
          </p:cNvSpPr>
          <p:nvPr>
            <p:ph type="title"/>
          </p:nvPr>
        </p:nvSpPr>
        <p:spPr>
          <a:xfrm>
            <a:off x="838200" y="365125"/>
            <a:ext cx="10515600" cy="1325563"/>
          </a:xfrm>
        </p:spPr>
        <p:txBody>
          <a:bodyPr/>
          <a:lstStyle/>
          <a:p>
            <a:r>
              <a:rPr lang="en-US" dirty="0"/>
              <a:t>Policy Recommendations Roadmap</a:t>
            </a:r>
          </a:p>
        </p:txBody>
      </p:sp>
      <p:sp>
        <p:nvSpPr>
          <p:cNvPr id="77" name="Oval 76">
            <a:extLst>
              <a:ext uri="{FF2B5EF4-FFF2-40B4-BE49-F238E27FC236}">
                <a16:creationId xmlns:a16="http://schemas.microsoft.com/office/drawing/2014/main" id="{5FAA52A5-5988-47C1-95D5-04E4A82ABB9E}"/>
              </a:ext>
            </a:extLst>
          </p:cNvPr>
          <p:cNvSpPr/>
          <p:nvPr/>
        </p:nvSpPr>
        <p:spPr>
          <a:xfrm>
            <a:off x="5283042" y="3950218"/>
            <a:ext cx="1351134" cy="763571"/>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January-February 2021</a:t>
            </a:r>
          </a:p>
        </p:txBody>
      </p:sp>
      <p:sp>
        <p:nvSpPr>
          <p:cNvPr id="79" name="TextBox 78">
            <a:extLst>
              <a:ext uri="{FF2B5EF4-FFF2-40B4-BE49-F238E27FC236}">
                <a16:creationId xmlns:a16="http://schemas.microsoft.com/office/drawing/2014/main" id="{B02D51E0-3DCC-4C49-82BF-74A74E1CD1B0}"/>
              </a:ext>
            </a:extLst>
          </p:cNvPr>
          <p:cNvSpPr txBox="1"/>
          <p:nvPr/>
        </p:nvSpPr>
        <p:spPr>
          <a:xfrm>
            <a:off x="4467450" y="3421747"/>
            <a:ext cx="2906354" cy="523220"/>
          </a:xfrm>
          <a:prstGeom prst="rect">
            <a:avLst/>
          </a:prstGeom>
          <a:noFill/>
        </p:spPr>
        <p:txBody>
          <a:bodyPr wrap="square">
            <a:spAutoFit/>
          </a:bodyPr>
          <a:lstStyle/>
          <a:p>
            <a:pPr algn="ctr"/>
            <a:r>
              <a:rPr lang="en-US" sz="1400" dirty="0"/>
              <a:t>Desk-based research along internal meetings and discussions</a:t>
            </a:r>
            <a:endParaRPr lang="en-US" sz="1400" b="1" noProof="1"/>
          </a:p>
        </p:txBody>
      </p:sp>
      <p:sp>
        <p:nvSpPr>
          <p:cNvPr id="81" name="Oval 80">
            <a:extLst>
              <a:ext uri="{FF2B5EF4-FFF2-40B4-BE49-F238E27FC236}">
                <a16:creationId xmlns:a16="http://schemas.microsoft.com/office/drawing/2014/main" id="{49C3650C-A198-43AF-A6B6-0767192181FD}"/>
              </a:ext>
            </a:extLst>
          </p:cNvPr>
          <p:cNvSpPr/>
          <p:nvPr/>
        </p:nvSpPr>
        <p:spPr>
          <a:xfrm>
            <a:off x="3151850" y="4728616"/>
            <a:ext cx="1193857" cy="763571"/>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March 2021</a:t>
            </a:r>
          </a:p>
        </p:txBody>
      </p:sp>
      <p:sp>
        <p:nvSpPr>
          <p:cNvPr id="85" name="Oval 84">
            <a:extLst>
              <a:ext uri="{FF2B5EF4-FFF2-40B4-BE49-F238E27FC236}">
                <a16:creationId xmlns:a16="http://schemas.microsoft.com/office/drawing/2014/main" id="{83A0AFF1-59CF-45AD-8C2F-0FE8DB86CAA9}"/>
              </a:ext>
            </a:extLst>
          </p:cNvPr>
          <p:cNvSpPr/>
          <p:nvPr/>
        </p:nvSpPr>
        <p:spPr>
          <a:xfrm>
            <a:off x="5266924" y="5118658"/>
            <a:ext cx="1193857" cy="763571"/>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22-23 October 2021</a:t>
            </a:r>
          </a:p>
        </p:txBody>
      </p:sp>
      <p:pic>
        <p:nvPicPr>
          <p:cNvPr id="89" name="Graphic 88" descr="Online meeting">
            <a:extLst>
              <a:ext uri="{FF2B5EF4-FFF2-40B4-BE49-F238E27FC236}">
                <a16:creationId xmlns:a16="http://schemas.microsoft.com/office/drawing/2014/main" id="{DE6ADADE-5362-4DF3-86F2-1D08DF5573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5491" y="3889746"/>
            <a:ext cx="526929" cy="526929"/>
          </a:xfrm>
          <a:prstGeom prst="rect">
            <a:avLst/>
          </a:prstGeom>
        </p:spPr>
      </p:pic>
      <p:sp>
        <p:nvSpPr>
          <p:cNvPr id="2" name="Oval 1">
            <a:extLst>
              <a:ext uri="{FF2B5EF4-FFF2-40B4-BE49-F238E27FC236}">
                <a16:creationId xmlns:a16="http://schemas.microsoft.com/office/drawing/2014/main" id="{843A4B0A-C118-44C2-BA31-1C89B597D598}"/>
              </a:ext>
            </a:extLst>
          </p:cNvPr>
          <p:cNvSpPr/>
          <p:nvPr/>
        </p:nvSpPr>
        <p:spPr>
          <a:xfrm>
            <a:off x="8060675" y="5127794"/>
            <a:ext cx="1488948" cy="763571"/>
          </a:xfrm>
          <a:prstGeom prst="ellipse">
            <a:avLst/>
          </a:prstGeom>
          <a:gradFill>
            <a:gsLst>
              <a:gs pos="0">
                <a:schemeClr val="bg1"/>
              </a:gs>
              <a:gs pos="50000">
                <a:schemeClr val="bg1">
                  <a:lumMod val="95000"/>
                </a:schemeClr>
              </a:gs>
              <a:gs pos="100000">
                <a:schemeClr val="bg1">
                  <a:lumMod val="85000"/>
                </a:schemeClr>
              </a:gs>
            </a:gsLst>
          </a:gradFill>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b="1" dirty="0">
                <a:solidFill>
                  <a:srgbClr val="C00000"/>
                </a:solidFill>
              </a:rPr>
              <a:t>January 2022</a:t>
            </a:r>
          </a:p>
        </p:txBody>
      </p:sp>
      <p:sp>
        <p:nvSpPr>
          <p:cNvPr id="3" name="TextBox 2">
            <a:extLst>
              <a:ext uri="{FF2B5EF4-FFF2-40B4-BE49-F238E27FC236}">
                <a16:creationId xmlns:a16="http://schemas.microsoft.com/office/drawing/2014/main" id="{29ED801A-E43E-4D80-BB20-B6B28054EB6B}"/>
              </a:ext>
            </a:extLst>
          </p:cNvPr>
          <p:cNvSpPr txBox="1"/>
          <p:nvPr/>
        </p:nvSpPr>
        <p:spPr>
          <a:xfrm>
            <a:off x="9549623" y="4795341"/>
            <a:ext cx="2040903" cy="1261884"/>
          </a:xfrm>
          <a:prstGeom prst="rect">
            <a:avLst/>
          </a:prstGeom>
          <a:noFill/>
        </p:spPr>
        <p:txBody>
          <a:bodyPr wrap="square">
            <a:spAutoFit/>
          </a:bodyPr>
          <a:lstStyle/>
          <a:p>
            <a:pPr algn="ctr"/>
            <a:r>
              <a:rPr lang="en-US" sz="1600" b="1" dirty="0"/>
              <a:t>Final policy Recommendations </a:t>
            </a:r>
            <a:r>
              <a:rPr lang="en-US" sz="1100" b="1" dirty="0"/>
              <a:t>“joint handbook on migrants' integration: a service design and supply perspective” in preparation</a:t>
            </a:r>
            <a:endParaRPr lang="en-US" sz="1600" b="1" dirty="0"/>
          </a:p>
        </p:txBody>
      </p:sp>
      <p:grpSp>
        <p:nvGrpSpPr>
          <p:cNvPr id="22" name="Group 21">
            <a:extLst>
              <a:ext uri="{FF2B5EF4-FFF2-40B4-BE49-F238E27FC236}">
                <a16:creationId xmlns:a16="http://schemas.microsoft.com/office/drawing/2014/main" id="{844483D1-8309-4EE7-8889-90C99DA17D3C}"/>
              </a:ext>
            </a:extLst>
          </p:cNvPr>
          <p:cNvGrpSpPr/>
          <p:nvPr/>
        </p:nvGrpSpPr>
        <p:grpSpPr>
          <a:xfrm>
            <a:off x="5048244" y="1424052"/>
            <a:ext cx="2636573" cy="1296115"/>
            <a:chOff x="5016572" y="1437632"/>
            <a:chExt cx="2636573" cy="1296115"/>
          </a:xfrm>
        </p:grpSpPr>
        <p:pic>
          <p:nvPicPr>
            <p:cNvPr id="47" name="Picture 3">
              <a:extLst>
                <a:ext uri="{FF2B5EF4-FFF2-40B4-BE49-F238E27FC236}">
                  <a16:creationId xmlns:a16="http://schemas.microsoft.com/office/drawing/2014/main" id="{FCF839C2-2412-44B8-A126-EA28B10112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600" y="1437632"/>
              <a:ext cx="1046519" cy="129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69">
              <a:extLst>
                <a:ext uri="{FF2B5EF4-FFF2-40B4-BE49-F238E27FC236}">
                  <a16:creationId xmlns:a16="http://schemas.microsoft.com/office/drawing/2014/main" id="{16A1ABE4-9A13-4488-95D9-AB1B167F66D5}"/>
                </a:ext>
              </a:extLst>
            </p:cNvPr>
            <p:cNvSpPr txBox="1"/>
            <p:nvPr/>
          </p:nvSpPr>
          <p:spPr>
            <a:xfrm>
              <a:off x="5016572" y="1577189"/>
              <a:ext cx="2636573" cy="338554"/>
            </a:xfrm>
            <a:prstGeom prst="rect">
              <a:avLst/>
            </a:prstGeom>
            <a:noFill/>
          </p:spPr>
          <p:txBody>
            <a:bodyPr wrap="square" lIns="0" rIns="0" rtlCol="0" anchor="b">
              <a:spAutoFit/>
            </a:bodyPr>
            <a:lstStyle/>
            <a:p>
              <a:pPr algn="ctr"/>
              <a:r>
                <a:rPr lang="en-US" sz="1600" noProof="1"/>
                <a:t>First policy Brief </a:t>
              </a:r>
              <a:endParaRPr lang="en-US" sz="1600" i="1" noProof="1"/>
            </a:p>
          </p:txBody>
        </p:sp>
      </p:grpSp>
      <p:grpSp>
        <p:nvGrpSpPr>
          <p:cNvPr id="21" name="Group 20">
            <a:extLst>
              <a:ext uri="{FF2B5EF4-FFF2-40B4-BE49-F238E27FC236}">
                <a16:creationId xmlns:a16="http://schemas.microsoft.com/office/drawing/2014/main" id="{22ECD5E9-5925-46BC-AF9C-E11AC49B3904}"/>
              </a:ext>
            </a:extLst>
          </p:cNvPr>
          <p:cNvGrpSpPr/>
          <p:nvPr/>
        </p:nvGrpSpPr>
        <p:grpSpPr>
          <a:xfrm>
            <a:off x="1777556" y="4381046"/>
            <a:ext cx="1641624" cy="1494633"/>
            <a:chOff x="1552920" y="4463048"/>
            <a:chExt cx="1641624" cy="1494633"/>
          </a:xfrm>
        </p:grpSpPr>
        <p:pic>
          <p:nvPicPr>
            <p:cNvPr id="20" name="Picture 19">
              <a:extLst>
                <a:ext uri="{FF2B5EF4-FFF2-40B4-BE49-F238E27FC236}">
                  <a16:creationId xmlns:a16="http://schemas.microsoft.com/office/drawing/2014/main" id="{7A71F212-932C-41D3-B1AB-E2D532D4CCA9}"/>
                </a:ext>
              </a:extLst>
            </p:cNvPr>
            <p:cNvPicPr>
              <a:picLocks noChangeAspect="1"/>
            </p:cNvPicPr>
            <p:nvPr/>
          </p:nvPicPr>
          <p:blipFill>
            <a:blip r:embed="rId6"/>
            <a:stretch>
              <a:fillRect/>
            </a:stretch>
          </p:blipFill>
          <p:spPr>
            <a:xfrm>
              <a:off x="1713815" y="4463048"/>
              <a:ext cx="1079457" cy="1494633"/>
            </a:xfrm>
            <a:prstGeom prst="rect">
              <a:avLst/>
            </a:prstGeom>
          </p:spPr>
        </p:pic>
        <p:sp>
          <p:nvSpPr>
            <p:cNvPr id="48" name="TextBox 47">
              <a:extLst>
                <a:ext uri="{FF2B5EF4-FFF2-40B4-BE49-F238E27FC236}">
                  <a16:creationId xmlns:a16="http://schemas.microsoft.com/office/drawing/2014/main" id="{C097C3E6-682C-4285-BE21-EB88B7A2C165}"/>
                </a:ext>
              </a:extLst>
            </p:cNvPr>
            <p:cNvSpPr txBox="1"/>
            <p:nvPr/>
          </p:nvSpPr>
          <p:spPr>
            <a:xfrm>
              <a:off x="1552920" y="4723455"/>
              <a:ext cx="1641624" cy="307777"/>
            </a:xfrm>
            <a:prstGeom prst="rect">
              <a:avLst/>
            </a:prstGeom>
            <a:noFill/>
          </p:spPr>
          <p:txBody>
            <a:bodyPr wrap="square">
              <a:spAutoFit/>
            </a:bodyPr>
            <a:lstStyle/>
            <a:p>
              <a:r>
                <a:rPr lang="en-US" sz="1400" dirty="0"/>
                <a:t>Second policy brief</a:t>
              </a:r>
            </a:p>
          </p:txBody>
        </p:sp>
      </p:grpSp>
      <p:sp>
        <p:nvSpPr>
          <p:cNvPr id="57" name="TextBox 56">
            <a:extLst>
              <a:ext uri="{FF2B5EF4-FFF2-40B4-BE49-F238E27FC236}">
                <a16:creationId xmlns:a16="http://schemas.microsoft.com/office/drawing/2014/main" id="{42313BC0-8A63-4380-8BAC-2A8DEEB68E5D}"/>
              </a:ext>
            </a:extLst>
          </p:cNvPr>
          <p:cNvSpPr txBox="1"/>
          <p:nvPr/>
        </p:nvSpPr>
        <p:spPr>
          <a:xfrm>
            <a:off x="4499252" y="4687620"/>
            <a:ext cx="2705352" cy="523220"/>
          </a:xfrm>
          <a:prstGeom prst="rect">
            <a:avLst/>
          </a:prstGeom>
          <a:noFill/>
        </p:spPr>
        <p:txBody>
          <a:bodyPr wrap="square">
            <a:spAutoFit/>
          </a:bodyPr>
          <a:lstStyle/>
          <a:p>
            <a:pPr algn="ctr"/>
            <a:r>
              <a:rPr lang="en-US" sz="1400" dirty="0"/>
              <a:t>2</a:t>
            </a:r>
            <a:r>
              <a:rPr lang="en-US" sz="1400" baseline="30000" dirty="0"/>
              <a:t>nd</a:t>
            </a:r>
            <a:r>
              <a:rPr lang="en-US" sz="1400" dirty="0"/>
              <a:t> Joint Migration Policy Roundtable</a:t>
            </a:r>
          </a:p>
        </p:txBody>
      </p:sp>
      <p:pic>
        <p:nvPicPr>
          <p:cNvPr id="58" name="Graphic 57" descr="Online meeting">
            <a:extLst>
              <a:ext uri="{FF2B5EF4-FFF2-40B4-BE49-F238E27FC236}">
                <a16:creationId xmlns:a16="http://schemas.microsoft.com/office/drawing/2014/main" id="{11584124-FCBE-4179-9B64-5BEF232CF5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8450" y="4641453"/>
            <a:ext cx="526929" cy="526929"/>
          </a:xfrm>
          <a:prstGeom prst="rect">
            <a:avLst/>
          </a:prstGeom>
        </p:spPr>
      </p:pic>
      <p:grpSp>
        <p:nvGrpSpPr>
          <p:cNvPr id="41" name="Group 40">
            <a:extLst>
              <a:ext uri="{FF2B5EF4-FFF2-40B4-BE49-F238E27FC236}">
                <a16:creationId xmlns:a16="http://schemas.microsoft.com/office/drawing/2014/main" id="{68B01BD9-806F-4FBC-8A84-EE4127950055}"/>
              </a:ext>
            </a:extLst>
          </p:cNvPr>
          <p:cNvGrpSpPr/>
          <p:nvPr/>
        </p:nvGrpSpPr>
        <p:grpSpPr>
          <a:xfrm>
            <a:off x="9092718" y="1915713"/>
            <a:ext cx="3116933" cy="2499823"/>
            <a:chOff x="9092718" y="1915713"/>
            <a:chExt cx="3116933" cy="2499823"/>
          </a:xfrm>
        </p:grpSpPr>
        <p:pic>
          <p:nvPicPr>
            <p:cNvPr id="24" name="Picture 23">
              <a:extLst>
                <a:ext uri="{FF2B5EF4-FFF2-40B4-BE49-F238E27FC236}">
                  <a16:creationId xmlns:a16="http://schemas.microsoft.com/office/drawing/2014/main" id="{FBFE6108-2191-4869-A166-5923E92FB545}"/>
                </a:ext>
              </a:extLst>
            </p:cNvPr>
            <p:cNvPicPr>
              <a:picLocks noChangeAspect="1"/>
            </p:cNvPicPr>
            <p:nvPr/>
          </p:nvPicPr>
          <p:blipFill>
            <a:blip r:embed="rId7"/>
            <a:stretch>
              <a:fillRect/>
            </a:stretch>
          </p:blipFill>
          <p:spPr>
            <a:xfrm>
              <a:off x="10419767" y="2367735"/>
              <a:ext cx="1471856" cy="2047801"/>
            </a:xfrm>
            <a:prstGeom prst="rect">
              <a:avLst/>
            </a:prstGeom>
          </p:spPr>
        </p:pic>
        <p:pic>
          <p:nvPicPr>
            <p:cNvPr id="23" name="Picture 22">
              <a:extLst>
                <a:ext uri="{FF2B5EF4-FFF2-40B4-BE49-F238E27FC236}">
                  <a16:creationId xmlns:a16="http://schemas.microsoft.com/office/drawing/2014/main" id="{23B09B72-CBD4-4A09-96CF-288DB895E253}"/>
                </a:ext>
              </a:extLst>
            </p:cNvPr>
            <p:cNvPicPr>
              <a:picLocks noChangeAspect="1"/>
            </p:cNvPicPr>
            <p:nvPr/>
          </p:nvPicPr>
          <p:blipFill>
            <a:blip r:embed="rId8"/>
            <a:stretch>
              <a:fillRect/>
            </a:stretch>
          </p:blipFill>
          <p:spPr>
            <a:xfrm>
              <a:off x="9092718" y="2473303"/>
              <a:ext cx="1282766" cy="476274"/>
            </a:xfrm>
            <a:prstGeom prst="rect">
              <a:avLst/>
            </a:prstGeom>
          </p:spPr>
        </p:pic>
        <p:pic>
          <p:nvPicPr>
            <p:cNvPr id="26" name="Picture 25">
              <a:extLst>
                <a:ext uri="{FF2B5EF4-FFF2-40B4-BE49-F238E27FC236}">
                  <a16:creationId xmlns:a16="http://schemas.microsoft.com/office/drawing/2014/main" id="{F6309E09-DA77-479E-BA1C-A08493644F7F}"/>
                </a:ext>
              </a:extLst>
            </p:cNvPr>
            <p:cNvPicPr>
              <a:picLocks noChangeAspect="1"/>
            </p:cNvPicPr>
            <p:nvPr/>
          </p:nvPicPr>
          <p:blipFill>
            <a:blip r:embed="rId9"/>
            <a:stretch>
              <a:fillRect/>
            </a:stretch>
          </p:blipFill>
          <p:spPr>
            <a:xfrm>
              <a:off x="11085643" y="1976989"/>
              <a:ext cx="1124008" cy="330217"/>
            </a:xfrm>
            <a:prstGeom prst="rect">
              <a:avLst/>
            </a:prstGeom>
          </p:spPr>
        </p:pic>
        <p:pic>
          <p:nvPicPr>
            <p:cNvPr id="28" name="Picture 27">
              <a:extLst>
                <a:ext uri="{FF2B5EF4-FFF2-40B4-BE49-F238E27FC236}">
                  <a16:creationId xmlns:a16="http://schemas.microsoft.com/office/drawing/2014/main" id="{A0A274DC-8450-4192-A457-DAA3A898052D}"/>
                </a:ext>
              </a:extLst>
            </p:cNvPr>
            <p:cNvPicPr>
              <a:picLocks noChangeAspect="1"/>
            </p:cNvPicPr>
            <p:nvPr/>
          </p:nvPicPr>
          <p:blipFill>
            <a:blip r:embed="rId10"/>
            <a:stretch>
              <a:fillRect/>
            </a:stretch>
          </p:blipFill>
          <p:spPr>
            <a:xfrm>
              <a:off x="9176681" y="2888860"/>
              <a:ext cx="1104957" cy="558829"/>
            </a:xfrm>
            <a:prstGeom prst="rect">
              <a:avLst/>
            </a:prstGeom>
          </p:spPr>
        </p:pic>
        <p:pic>
          <p:nvPicPr>
            <p:cNvPr id="38" name="Picture 37">
              <a:extLst>
                <a:ext uri="{FF2B5EF4-FFF2-40B4-BE49-F238E27FC236}">
                  <a16:creationId xmlns:a16="http://schemas.microsoft.com/office/drawing/2014/main" id="{8C4ED668-A3D5-457D-88CA-6F4BB82B4644}"/>
                </a:ext>
              </a:extLst>
            </p:cNvPr>
            <p:cNvPicPr>
              <a:picLocks noChangeAspect="1"/>
            </p:cNvPicPr>
            <p:nvPr/>
          </p:nvPicPr>
          <p:blipFill>
            <a:blip r:embed="rId11"/>
            <a:stretch>
              <a:fillRect/>
            </a:stretch>
          </p:blipFill>
          <p:spPr>
            <a:xfrm>
              <a:off x="9322972" y="2087547"/>
              <a:ext cx="952549" cy="368319"/>
            </a:xfrm>
            <a:prstGeom prst="rect">
              <a:avLst/>
            </a:prstGeom>
          </p:spPr>
        </p:pic>
        <p:pic>
          <p:nvPicPr>
            <p:cNvPr id="40" name="Picture 39">
              <a:extLst>
                <a:ext uri="{FF2B5EF4-FFF2-40B4-BE49-F238E27FC236}">
                  <a16:creationId xmlns:a16="http://schemas.microsoft.com/office/drawing/2014/main" id="{B127CA2F-9BE4-463A-A880-61D54B78AAAA}"/>
                </a:ext>
              </a:extLst>
            </p:cNvPr>
            <p:cNvPicPr>
              <a:picLocks noChangeAspect="1"/>
            </p:cNvPicPr>
            <p:nvPr/>
          </p:nvPicPr>
          <p:blipFill>
            <a:blip r:embed="rId12"/>
            <a:stretch>
              <a:fillRect/>
            </a:stretch>
          </p:blipFill>
          <p:spPr>
            <a:xfrm>
              <a:off x="10258286" y="1915713"/>
              <a:ext cx="844593" cy="457223"/>
            </a:xfrm>
            <a:prstGeom prst="rect">
              <a:avLst/>
            </a:prstGeom>
          </p:spPr>
        </p:pic>
      </p:grpSp>
      <p:sp>
        <p:nvSpPr>
          <p:cNvPr id="75" name="TextBox 74">
            <a:extLst>
              <a:ext uri="{FF2B5EF4-FFF2-40B4-BE49-F238E27FC236}">
                <a16:creationId xmlns:a16="http://schemas.microsoft.com/office/drawing/2014/main" id="{A2A9A542-0CA2-40FF-B80B-0CA055B40E64}"/>
              </a:ext>
            </a:extLst>
          </p:cNvPr>
          <p:cNvSpPr txBox="1"/>
          <p:nvPr/>
        </p:nvSpPr>
        <p:spPr>
          <a:xfrm>
            <a:off x="8688538" y="3381832"/>
            <a:ext cx="2121985" cy="584775"/>
          </a:xfrm>
          <a:prstGeom prst="rect">
            <a:avLst/>
          </a:prstGeom>
          <a:noFill/>
        </p:spPr>
        <p:txBody>
          <a:bodyPr wrap="square">
            <a:spAutoFit/>
          </a:bodyPr>
          <a:lstStyle/>
          <a:p>
            <a:pPr algn="ctr"/>
            <a:r>
              <a:rPr lang="en-US" sz="1600" dirty="0"/>
              <a:t>1</a:t>
            </a:r>
            <a:r>
              <a:rPr lang="en-US" sz="1600" baseline="30000" dirty="0"/>
              <a:t>st</a:t>
            </a:r>
            <a:r>
              <a:rPr lang="en-US" sz="1600" dirty="0"/>
              <a:t> Joint Migration Policy Roundtable</a:t>
            </a:r>
          </a:p>
        </p:txBody>
      </p:sp>
    </p:spTree>
    <p:extLst>
      <p:ext uri="{BB962C8B-B14F-4D97-AF65-F5344CB8AC3E}">
        <p14:creationId xmlns:p14="http://schemas.microsoft.com/office/powerpoint/2010/main" val="105473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53" grpId="0" animBg="1"/>
      <p:bldP spid="54" grpId="0" animBg="1"/>
      <p:bldP spid="64" grpId="0"/>
      <p:bldP spid="72" grpId="0" animBg="1"/>
      <p:bldP spid="77" grpId="0" animBg="1"/>
      <p:bldP spid="79" grpId="0"/>
      <p:bldP spid="81" grpId="0" animBg="1"/>
      <p:bldP spid="85" grpId="0" animBg="1"/>
      <p:bldP spid="2" grpId="0" animBg="1"/>
      <p:bldP spid="3" grpId="0"/>
      <p:bldP spid="57"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2C3F-E251-4219-853A-F34A39221BE8}"/>
              </a:ext>
            </a:extLst>
          </p:cNvPr>
          <p:cNvSpPr>
            <a:spLocks noGrp="1"/>
          </p:cNvSpPr>
          <p:nvPr>
            <p:ph type="title"/>
          </p:nvPr>
        </p:nvSpPr>
        <p:spPr>
          <a:xfrm>
            <a:off x="838199" y="365125"/>
            <a:ext cx="11153775" cy="1325563"/>
          </a:xfrm>
        </p:spPr>
        <p:txBody>
          <a:bodyPr/>
          <a:lstStyle/>
          <a:p>
            <a:r>
              <a:rPr lang="en-US" dirty="0"/>
              <a:t>9 challenges (pillars) for migrant integration</a:t>
            </a:r>
            <a:endParaRPr lang="en-GB" dirty="0"/>
          </a:p>
        </p:txBody>
      </p:sp>
      <p:sp>
        <p:nvSpPr>
          <p:cNvPr id="4" name="Google Shape;203;p15">
            <a:extLst>
              <a:ext uri="{FF2B5EF4-FFF2-40B4-BE49-F238E27FC236}">
                <a16:creationId xmlns:a16="http://schemas.microsoft.com/office/drawing/2014/main" id="{CE21C098-3E90-479D-B6A9-95576BA631AE}"/>
              </a:ext>
            </a:extLst>
          </p:cNvPr>
          <p:cNvSpPr/>
          <p:nvPr/>
        </p:nvSpPr>
        <p:spPr>
          <a:xfrm>
            <a:off x="3363859" y="1858244"/>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Status</a:t>
            </a:r>
            <a:endParaRPr/>
          </a:p>
        </p:txBody>
      </p:sp>
      <p:sp>
        <p:nvSpPr>
          <p:cNvPr id="5" name="Google Shape;204;p15">
            <a:extLst>
              <a:ext uri="{FF2B5EF4-FFF2-40B4-BE49-F238E27FC236}">
                <a16:creationId xmlns:a16="http://schemas.microsoft.com/office/drawing/2014/main" id="{B15BB8B1-95A1-40CD-BF9C-B477A7D0AB0F}"/>
              </a:ext>
            </a:extLst>
          </p:cNvPr>
          <p:cNvSpPr/>
          <p:nvPr/>
        </p:nvSpPr>
        <p:spPr>
          <a:xfrm>
            <a:off x="5210833" y="1858244"/>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Language</a:t>
            </a:r>
            <a:endParaRPr/>
          </a:p>
        </p:txBody>
      </p:sp>
      <p:sp>
        <p:nvSpPr>
          <p:cNvPr id="6" name="Google Shape;205;p15">
            <a:extLst>
              <a:ext uri="{FF2B5EF4-FFF2-40B4-BE49-F238E27FC236}">
                <a16:creationId xmlns:a16="http://schemas.microsoft.com/office/drawing/2014/main" id="{5CD07136-FAFE-4757-B718-658F54D94A2C}"/>
              </a:ext>
            </a:extLst>
          </p:cNvPr>
          <p:cNvSpPr/>
          <p:nvPr/>
        </p:nvSpPr>
        <p:spPr>
          <a:xfrm>
            <a:off x="7057807" y="1858244"/>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Education</a:t>
            </a:r>
            <a:endParaRPr/>
          </a:p>
        </p:txBody>
      </p:sp>
      <p:sp>
        <p:nvSpPr>
          <p:cNvPr id="7" name="Google Shape;206;p15">
            <a:extLst>
              <a:ext uri="{FF2B5EF4-FFF2-40B4-BE49-F238E27FC236}">
                <a16:creationId xmlns:a16="http://schemas.microsoft.com/office/drawing/2014/main" id="{77A8291D-4192-4C05-B819-3CD508BFD988}"/>
              </a:ext>
            </a:extLst>
          </p:cNvPr>
          <p:cNvSpPr/>
          <p:nvPr/>
        </p:nvSpPr>
        <p:spPr>
          <a:xfrm>
            <a:off x="3363859" y="2674329"/>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a:solidFill>
                  <a:schemeClr val="lt1"/>
                </a:solidFill>
                <a:latin typeface="Calibri"/>
                <a:ea typeface="Calibri"/>
                <a:cs typeface="Calibri"/>
                <a:sym typeface="Calibri"/>
              </a:rPr>
              <a:t>Accommodation (Housing)</a:t>
            </a:r>
            <a:endParaRPr sz="1600"/>
          </a:p>
        </p:txBody>
      </p:sp>
      <p:sp>
        <p:nvSpPr>
          <p:cNvPr id="8" name="Google Shape;207;p15">
            <a:extLst>
              <a:ext uri="{FF2B5EF4-FFF2-40B4-BE49-F238E27FC236}">
                <a16:creationId xmlns:a16="http://schemas.microsoft.com/office/drawing/2014/main" id="{78667123-9672-4E21-B0FD-3490518BAC34}"/>
              </a:ext>
            </a:extLst>
          </p:cNvPr>
          <p:cNvSpPr/>
          <p:nvPr/>
        </p:nvSpPr>
        <p:spPr>
          <a:xfrm>
            <a:off x="5210833" y="2674328"/>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Employment</a:t>
            </a:r>
            <a:endParaRPr/>
          </a:p>
        </p:txBody>
      </p:sp>
      <p:sp>
        <p:nvSpPr>
          <p:cNvPr id="9" name="Google Shape;208;p15">
            <a:extLst>
              <a:ext uri="{FF2B5EF4-FFF2-40B4-BE49-F238E27FC236}">
                <a16:creationId xmlns:a16="http://schemas.microsoft.com/office/drawing/2014/main" id="{9ABCC690-179B-4BB6-A609-9BB115398B2E}"/>
              </a:ext>
            </a:extLst>
          </p:cNvPr>
          <p:cNvSpPr/>
          <p:nvPr/>
        </p:nvSpPr>
        <p:spPr>
          <a:xfrm>
            <a:off x="7057807" y="2668733"/>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Social Security</a:t>
            </a:r>
            <a:endParaRPr/>
          </a:p>
        </p:txBody>
      </p:sp>
      <p:sp>
        <p:nvSpPr>
          <p:cNvPr id="10" name="Google Shape;209;p15">
            <a:extLst>
              <a:ext uri="{FF2B5EF4-FFF2-40B4-BE49-F238E27FC236}">
                <a16:creationId xmlns:a16="http://schemas.microsoft.com/office/drawing/2014/main" id="{65ED1BE5-45D7-4280-A535-1CC7D2ED8239}"/>
              </a:ext>
            </a:extLst>
          </p:cNvPr>
          <p:cNvSpPr/>
          <p:nvPr/>
        </p:nvSpPr>
        <p:spPr>
          <a:xfrm>
            <a:off x="3363859" y="3490414"/>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Transportation (Mobility)</a:t>
            </a:r>
            <a:endParaRPr/>
          </a:p>
        </p:txBody>
      </p:sp>
      <p:sp>
        <p:nvSpPr>
          <p:cNvPr id="11" name="Google Shape;210;p15">
            <a:extLst>
              <a:ext uri="{FF2B5EF4-FFF2-40B4-BE49-F238E27FC236}">
                <a16:creationId xmlns:a16="http://schemas.microsoft.com/office/drawing/2014/main" id="{F2B8DB40-F3F3-40DE-BE8D-74DC105669EA}"/>
              </a:ext>
            </a:extLst>
          </p:cNvPr>
          <p:cNvSpPr/>
          <p:nvPr/>
        </p:nvSpPr>
        <p:spPr>
          <a:xfrm>
            <a:off x="5219956" y="3504200"/>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Health</a:t>
            </a:r>
            <a:endParaRPr/>
          </a:p>
        </p:txBody>
      </p:sp>
      <p:sp>
        <p:nvSpPr>
          <p:cNvPr id="12" name="Google Shape;211;p15">
            <a:extLst>
              <a:ext uri="{FF2B5EF4-FFF2-40B4-BE49-F238E27FC236}">
                <a16:creationId xmlns:a16="http://schemas.microsoft.com/office/drawing/2014/main" id="{A1D71DE1-84B5-4BBD-B78B-65AC3944B25B}"/>
              </a:ext>
            </a:extLst>
          </p:cNvPr>
          <p:cNvSpPr/>
          <p:nvPr/>
        </p:nvSpPr>
        <p:spPr>
          <a:xfrm>
            <a:off x="7057807" y="3499272"/>
            <a:ext cx="1770334" cy="816085"/>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a:solidFill>
                  <a:schemeClr val="lt1"/>
                </a:solidFill>
                <a:latin typeface="Calibri"/>
                <a:ea typeface="Calibri"/>
                <a:cs typeface="Calibri"/>
                <a:sym typeface="Calibri"/>
              </a:rPr>
              <a:t>Social Integration</a:t>
            </a:r>
            <a:endParaRPr/>
          </a:p>
        </p:txBody>
      </p:sp>
      <p:sp>
        <p:nvSpPr>
          <p:cNvPr id="13" name="Google Shape;203;p15">
            <a:extLst>
              <a:ext uri="{FF2B5EF4-FFF2-40B4-BE49-F238E27FC236}">
                <a16:creationId xmlns:a16="http://schemas.microsoft.com/office/drawing/2014/main" id="{CA0344B3-FFF8-465F-AEB3-506A8A3EC9D7}"/>
              </a:ext>
            </a:extLst>
          </p:cNvPr>
          <p:cNvSpPr/>
          <p:nvPr/>
        </p:nvSpPr>
        <p:spPr>
          <a:xfrm>
            <a:off x="401846" y="3008703"/>
            <a:ext cx="2570869" cy="1484568"/>
          </a:xfrm>
          <a:prstGeom prst="rect">
            <a:avLst/>
          </a:prstGeom>
          <a:solidFill>
            <a:srgbClr val="29225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800" dirty="0">
                <a:solidFill>
                  <a:schemeClr val="lt1"/>
                </a:solidFill>
                <a:latin typeface="Calibri"/>
                <a:ea typeface="Calibri"/>
                <a:cs typeface="Calibri"/>
                <a:sym typeface="Calibri"/>
              </a:rPr>
              <a:t>Co-Creation and Participatory Design</a:t>
            </a:r>
            <a:endParaRPr lang="en-US" sz="2400" dirty="0"/>
          </a:p>
        </p:txBody>
      </p:sp>
      <p:sp>
        <p:nvSpPr>
          <p:cNvPr id="14" name="Google Shape;203;p15">
            <a:extLst>
              <a:ext uri="{FF2B5EF4-FFF2-40B4-BE49-F238E27FC236}">
                <a16:creationId xmlns:a16="http://schemas.microsoft.com/office/drawing/2014/main" id="{C0F00191-B9E8-49BE-847D-50F789839F92}"/>
              </a:ext>
            </a:extLst>
          </p:cNvPr>
          <p:cNvSpPr/>
          <p:nvPr/>
        </p:nvSpPr>
        <p:spPr>
          <a:xfrm>
            <a:off x="9403956" y="3072511"/>
            <a:ext cx="2570869" cy="1484568"/>
          </a:xfrm>
          <a:prstGeom prst="rect">
            <a:avLst/>
          </a:prstGeom>
          <a:solidFill>
            <a:srgbClr val="29225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800" dirty="0">
                <a:solidFill>
                  <a:schemeClr val="lt1"/>
                </a:solidFill>
                <a:latin typeface="Calibri"/>
                <a:ea typeface="Calibri"/>
                <a:cs typeface="Calibri"/>
                <a:sym typeface="Calibri"/>
              </a:rPr>
              <a:t>Multi-stakeholder collaboration</a:t>
            </a:r>
            <a:endParaRPr lang="en-US" sz="2400" dirty="0"/>
          </a:p>
        </p:txBody>
      </p:sp>
      <p:sp>
        <p:nvSpPr>
          <p:cNvPr id="15" name="Google Shape;203;p15">
            <a:extLst>
              <a:ext uri="{FF2B5EF4-FFF2-40B4-BE49-F238E27FC236}">
                <a16:creationId xmlns:a16="http://schemas.microsoft.com/office/drawing/2014/main" id="{35551282-F9FE-4C96-B4E5-2BBE1F4EAD00}"/>
              </a:ext>
            </a:extLst>
          </p:cNvPr>
          <p:cNvSpPr/>
          <p:nvPr/>
        </p:nvSpPr>
        <p:spPr>
          <a:xfrm>
            <a:off x="4006516" y="4444148"/>
            <a:ext cx="3936458" cy="1484568"/>
          </a:xfrm>
          <a:prstGeom prst="rect">
            <a:avLst/>
          </a:prstGeom>
          <a:solidFill>
            <a:srgbClr val="29225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000" dirty="0">
                <a:solidFill>
                  <a:schemeClr val="lt1"/>
                </a:solidFill>
                <a:latin typeface="Calibri"/>
                <a:ea typeface="Calibri"/>
                <a:cs typeface="Calibri"/>
                <a:sym typeface="Calibri"/>
              </a:rPr>
              <a:t>ICT tools and digital services for supporting integration recommended to the European Commission</a:t>
            </a:r>
            <a:endParaRPr lang="en-US" dirty="0"/>
          </a:p>
        </p:txBody>
      </p:sp>
    </p:spTree>
    <p:extLst>
      <p:ext uri="{BB962C8B-B14F-4D97-AF65-F5344CB8AC3E}">
        <p14:creationId xmlns:p14="http://schemas.microsoft.com/office/powerpoint/2010/main" val="37082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AC09-B48C-4F7C-A3D0-539038DDCAE3}"/>
              </a:ext>
            </a:extLst>
          </p:cNvPr>
          <p:cNvSpPr>
            <a:spLocks noGrp="1"/>
          </p:cNvSpPr>
          <p:nvPr>
            <p:ph type="title"/>
          </p:nvPr>
        </p:nvSpPr>
        <p:spPr/>
        <p:txBody>
          <a:bodyPr/>
          <a:lstStyle/>
          <a:p>
            <a:r>
              <a:rPr lang="en-US" dirty="0"/>
              <a:t>Co-Creation and Participatory Design</a:t>
            </a:r>
          </a:p>
        </p:txBody>
      </p:sp>
      <p:sp>
        <p:nvSpPr>
          <p:cNvPr id="3" name="Content Placeholder 2">
            <a:extLst>
              <a:ext uri="{FF2B5EF4-FFF2-40B4-BE49-F238E27FC236}">
                <a16:creationId xmlns:a16="http://schemas.microsoft.com/office/drawing/2014/main" id="{CE022E77-A922-4682-A6CB-23298B30CE0D}"/>
              </a:ext>
            </a:extLst>
          </p:cNvPr>
          <p:cNvSpPr>
            <a:spLocks noGrp="1"/>
          </p:cNvSpPr>
          <p:nvPr>
            <p:ph idx="1"/>
          </p:nvPr>
        </p:nvSpPr>
        <p:spPr>
          <a:xfrm>
            <a:off x="590550" y="1968140"/>
            <a:ext cx="11010900" cy="3690788"/>
          </a:xfrm>
        </p:spPr>
        <p:txBody>
          <a:bodyPr>
            <a:noAutofit/>
          </a:bodyPr>
          <a:lstStyle/>
          <a:p>
            <a:r>
              <a:rPr lang="en-US" sz="2400" dirty="0"/>
              <a:t>Understand migrants’ and refugees’ life as a prerequisite for participation. </a:t>
            </a:r>
          </a:p>
          <a:p>
            <a:r>
              <a:rPr lang="en-US" sz="2400" dirty="0"/>
              <a:t>Address specific issues and challenges in a wider perspective. </a:t>
            </a:r>
          </a:p>
          <a:p>
            <a:r>
              <a:rPr lang="en-US" sz="2400" dirty="0"/>
              <a:t>Recognize the necessity of co-design for trust building. </a:t>
            </a:r>
          </a:p>
          <a:p>
            <a:r>
              <a:rPr lang="en-US" sz="2400" dirty="0"/>
              <a:t>Push ahead participatory design and community-based approach (customized and individualized to personalized services and needs) </a:t>
            </a:r>
          </a:p>
          <a:p>
            <a:r>
              <a:rPr lang="en-US" sz="2400" dirty="0"/>
              <a:t>Pilot the culture of co-design as an internal cultural change in public administrations</a:t>
            </a:r>
          </a:p>
          <a:p>
            <a:r>
              <a:rPr lang="en-US" sz="2400" dirty="0"/>
              <a:t>Encourage active participation through introducing certain incentives for all possible stakeholders, strengthening synergies and producing easily to integrate systems</a:t>
            </a:r>
          </a:p>
        </p:txBody>
      </p:sp>
    </p:spTree>
    <p:extLst>
      <p:ext uri="{BB962C8B-B14F-4D97-AF65-F5344CB8AC3E}">
        <p14:creationId xmlns:p14="http://schemas.microsoft.com/office/powerpoint/2010/main" val="290984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1E55-B198-4A3A-BED7-413089229FF2}"/>
              </a:ext>
            </a:extLst>
          </p:cNvPr>
          <p:cNvSpPr>
            <a:spLocks noGrp="1"/>
          </p:cNvSpPr>
          <p:nvPr>
            <p:ph type="title"/>
          </p:nvPr>
        </p:nvSpPr>
        <p:spPr/>
        <p:txBody>
          <a:bodyPr/>
          <a:lstStyle/>
          <a:p>
            <a:r>
              <a:rPr lang="en-US" dirty="0"/>
              <a:t>Multi-stakeholder collaboration</a:t>
            </a:r>
          </a:p>
        </p:txBody>
      </p:sp>
      <p:sp>
        <p:nvSpPr>
          <p:cNvPr id="4" name="Content Placeholder 2">
            <a:extLst>
              <a:ext uri="{FF2B5EF4-FFF2-40B4-BE49-F238E27FC236}">
                <a16:creationId xmlns:a16="http://schemas.microsoft.com/office/drawing/2014/main" id="{3D9C91E1-D63F-4E24-941E-71A023AD7D4F}"/>
              </a:ext>
            </a:extLst>
          </p:cNvPr>
          <p:cNvSpPr>
            <a:spLocks noGrp="1"/>
          </p:cNvSpPr>
          <p:nvPr>
            <p:ph idx="1"/>
          </p:nvPr>
        </p:nvSpPr>
        <p:spPr>
          <a:xfrm>
            <a:off x="383516" y="1863306"/>
            <a:ext cx="11469178" cy="4313207"/>
          </a:xfrm>
        </p:spPr>
        <p:txBody>
          <a:bodyPr>
            <a:normAutofit/>
          </a:bodyPr>
          <a:lstStyle/>
          <a:p>
            <a:r>
              <a:rPr lang="en-US" sz="2000" dirty="0"/>
              <a:t>Capitalize on cooperation and coordination among stakeholders, focusing on </a:t>
            </a:r>
            <a:r>
              <a:rPr lang="en-US" sz="2000" dirty="0" err="1"/>
              <a:t>organisational</a:t>
            </a:r>
            <a:r>
              <a:rPr lang="en-US" sz="2000" dirty="0"/>
              <a:t> engagement rather than on individual participation. </a:t>
            </a:r>
          </a:p>
          <a:p>
            <a:r>
              <a:rPr lang="en-US" sz="2000" dirty="0"/>
              <a:t>Encourage a multi-stakeholder approach. </a:t>
            </a:r>
          </a:p>
          <a:p>
            <a:r>
              <a:rPr lang="en-US" sz="2000" dirty="0"/>
              <a:t>Work towards the delivery of digital services to migrants and refugees </a:t>
            </a:r>
          </a:p>
          <a:p>
            <a:r>
              <a:rPr lang="en-US" sz="2000" dirty="0"/>
              <a:t>Promote Funding and Sustainability </a:t>
            </a:r>
          </a:p>
          <a:p>
            <a:r>
              <a:rPr lang="en-US" sz="2000" dirty="0"/>
              <a:t>Focus on the migration topic </a:t>
            </a:r>
          </a:p>
          <a:p>
            <a:r>
              <a:rPr lang="en-US" sz="2000" dirty="0"/>
              <a:t>Capitalize on success stories for migration reception and integration. </a:t>
            </a:r>
          </a:p>
          <a:p>
            <a:r>
              <a:rPr lang="en-US" sz="2000" dirty="0"/>
              <a:t>Adopt a multi-stakeholder integration process </a:t>
            </a:r>
          </a:p>
          <a:p>
            <a:r>
              <a:rPr lang="en-US" sz="2000" dirty="0"/>
              <a:t>Bring forward the active participation of migrant representatives and local communities and citizens from diverse backgrounds to better influence decision-making.</a:t>
            </a:r>
          </a:p>
        </p:txBody>
      </p:sp>
    </p:spTree>
    <p:extLst>
      <p:ext uri="{BB962C8B-B14F-4D97-AF65-F5344CB8AC3E}">
        <p14:creationId xmlns:p14="http://schemas.microsoft.com/office/powerpoint/2010/main" val="28547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1E55-B198-4A3A-BED7-413089229FF2}"/>
              </a:ext>
            </a:extLst>
          </p:cNvPr>
          <p:cNvSpPr>
            <a:spLocks noGrp="1"/>
          </p:cNvSpPr>
          <p:nvPr>
            <p:ph type="title"/>
          </p:nvPr>
        </p:nvSpPr>
        <p:spPr/>
        <p:txBody>
          <a:bodyPr>
            <a:noAutofit/>
          </a:bodyPr>
          <a:lstStyle/>
          <a:p>
            <a:r>
              <a:rPr lang="en-US" sz="3200" dirty="0"/>
              <a:t>ICT tools and digital services for supporting </a:t>
            </a:r>
            <a:r>
              <a:rPr lang="en-US" sz="3200"/>
              <a:t>integration recommended to the European </a:t>
            </a:r>
            <a:r>
              <a:rPr lang="en-US" sz="3200" dirty="0"/>
              <a:t>Commission</a:t>
            </a:r>
          </a:p>
        </p:txBody>
      </p:sp>
      <p:sp>
        <p:nvSpPr>
          <p:cNvPr id="4" name="Content Placeholder 2">
            <a:extLst>
              <a:ext uri="{FF2B5EF4-FFF2-40B4-BE49-F238E27FC236}">
                <a16:creationId xmlns:a16="http://schemas.microsoft.com/office/drawing/2014/main" id="{3D9C91E1-D63F-4E24-941E-71A023AD7D4F}"/>
              </a:ext>
            </a:extLst>
          </p:cNvPr>
          <p:cNvSpPr>
            <a:spLocks noGrp="1"/>
          </p:cNvSpPr>
          <p:nvPr>
            <p:ph idx="1"/>
          </p:nvPr>
        </p:nvSpPr>
        <p:spPr>
          <a:xfrm>
            <a:off x="264543" y="1823619"/>
            <a:ext cx="11662913" cy="4667250"/>
          </a:xfrm>
        </p:spPr>
        <p:txBody>
          <a:bodyPr>
            <a:normAutofit/>
          </a:bodyPr>
          <a:lstStyle/>
          <a:p>
            <a:r>
              <a:rPr lang="en-GB" sz="1600" dirty="0"/>
              <a:t>Promote digital transformation, digital education and infrastructure, assessing future integration policies </a:t>
            </a:r>
          </a:p>
          <a:p>
            <a:r>
              <a:rPr lang="en-GB" sz="1600" dirty="0">
                <a:solidFill>
                  <a:srgbClr val="2C2258"/>
                </a:solidFill>
                <a:effectLst/>
                <a:latin typeface="Helvetica" panose="020B0604020202020204" pitchFamily="34" charset="0"/>
                <a:ea typeface="Calibri" panose="020F0502020204030204" pitchFamily="34" charset="0"/>
                <a:cs typeface="Helvetica" panose="020B0604020202020204" pitchFamily="34" charset="0"/>
              </a:rPr>
              <a:t>Enhance literacy (linguistic, digital, and cultural) as well as integration of diverse requirements via mandatory technological digital training courses</a:t>
            </a:r>
            <a:endParaRPr lang="en-GB" sz="1600" dirty="0"/>
          </a:p>
          <a:p>
            <a:r>
              <a:rPr lang="en-US" sz="1600" dirty="0"/>
              <a:t>Focus on the way existing technological solutions (e.g., translation services etc.) could evolve to support multi-faceted ICT solutions that respect cultural diversity among end users.</a:t>
            </a:r>
            <a:endParaRPr lang="en-GB" sz="1600" dirty="0"/>
          </a:p>
          <a:p>
            <a:r>
              <a:rPr lang="en-GB" sz="1600" b="1" u="sng" dirty="0">
                <a:effectLst/>
                <a:latin typeface="Helvetica" panose="020B0604020202020204" pitchFamily="34" charset="0"/>
                <a:ea typeface="Times New Roman" panose="02020603050405020304" pitchFamily="18" charset="0"/>
              </a:rPr>
              <a:t>Rights-Based Approach: </a:t>
            </a:r>
            <a:r>
              <a:rPr lang="en-GB" sz="1600" dirty="0">
                <a:effectLst/>
                <a:latin typeface="Helvetica" panose="020B0604020202020204" pitchFamily="34" charset="0"/>
                <a:ea typeface="Times New Roman" panose="02020603050405020304" pitchFamily="18" charset="0"/>
              </a:rPr>
              <a:t>Facilitate the design and incorporation of technologies that enhance human rights, including </a:t>
            </a:r>
            <a:r>
              <a:rPr lang="en-US" sz="1600" dirty="0">
                <a:effectLst/>
                <a:latin typeface="Helvetica" panose="020B0604020202020204" pitchFamily="34" charset="0"/>
                <a:ea typeface="Times New Roman" panose="02020603050405020304" pitchFamily="18" charset="0"/>
              </a:rPr>
              <a:t>legal implications related to human rights infringement</a:t>
            </a:r>
          </a:p>
          <a:p>
            <a:r>
              <a:rPr lang="en-US" sz="1600" dirty="0"/>
              <a:t>Implementation of data protection by default and by design in all ICT platforms</a:t>
            </a:r>
          </a:p>
          <a:p>
            <a:r>
              <a:rPr lang="en-US" sz="1600" dirty="0"/>
              <a:t>Protection of personal data mechanisms and adequate and effective remedies in cases of breaches ought to be established with a particular emphasis on vulnerable groups</a:t>
            </a:r>
          </a:p>
          <a:p>
            <a:r>
              <a:rPr lang="en-GB" sz="1600" dirty="0"/>
              <a:t>Encourage Innovation, research, and development. </a:t>
            </a:r>
          </a:p>
          <a:p>
            <a:r>
              <a:rPr lang="en-US" sz="1600" dirty="0" err="1"/>
              <a:t>Capitalise</a:t>
            </a:r>
            <a:r>
              <a:rPr lang="en-US" sz="1600" dirty="0"/>
              <a:t> on the momentum of digitization of public services related to COVID-19 pandemic and invest further in digital transformation and relevant targeted training to certain stakeholders with a governmental background.</a:t>
            </a:r>
            <a:endParaRPr lang="en-GB" sz="1600" dirty="0"/>
          </a:p>
          <a:p>
            <a:r>
              <a:rPr lang="en-US" sz="1600" dirty="0"/>
              <a:t>Capitalize on funding and sustainability issues related to ICT proposed solutions, where EC can play a pivotal role of support.</a:t>
            </a:r>
            <a:endParaRPr lang="en-GB" sz="1600" dirty="0"/>
          </a:p>
        </p:txBody>
      </p:sp>
    </p:spTree>
    <p:extLst>
      <p:ext uri="{BB962C8B-B14F-4D97-AF65-F5344CB8AC3E}">
        <p14:creationId xmlns:p14="http://schemas.microsoft.com/office/powerpoint/2010/main" val="30961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85F2-251D-4AF6-A3C8-50312A201A93}"/>
              </a:ext>
            </a:extLst>
          </p:cNvPr>
          <p:cNvSpPr>
            <a:spLocks noGrp="1"/>
          </p:cNvSpPr>
          <p:nvPr>
            <p:ph type="title"/>
          </p:nvPr>
        </p:nvSpPr>
        <p:spPr/>
        <p:txBody>
          <a:bodyPr/>
          <a:lstStyle/>
          <a:p>
            <a:r>
              <a:rPr lang="en-US" dirty="0"/>
              <a:t>Main MIICT themes</a:t>
            </a:r>
            <a:endParaRPr lang="en-GB" dirty="0"/>
          </a:p>
        </p:txBody>
      </p:sp>
      <p:sp>
        <p:nvSpPr>
          <p:cNvPr id="4" name="Google Shape;203;p15">
            <a:extLst>
              <a:ext uri="{FF2B5EF4-FFF2-40B4-BE49-F238E27FC236}">
                <a16:creationId xmlns:a16="http://schemas.microsoft.com/office/drawing/2014/main" id="{4A573BF0-9A0A-4068-8B2A-656009438E63}"/>
              </a:ext>
            </a:extLst>
          </p:cNvPr>
          <p:cNvSpPr/>
          <p:nvPr/>
        </p:nvSpPr>
        <p:spPr>
          <a:xfrm>
            <a:off x="1812020" y="2644224"/>
            <a:ext cx="2570869" cy="1484568"/>
          </a:xfrm>
          <a:prstGeom prst="rect">
            <a:avLst/>
          </a:prstGeom>
          <a:solidFill>
            <a:srgbClr val="29225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800" dirty="0">
                <a:solidFill>
                  <a:schemeClr val="lt1"/>
                </a:solidFill>
                <a:latin typeface="Calibri"/>
                <a:ea typeface="Calibri"/>
                <a:cs typeface="Calibri"/>
                <a:sym typeface="Calibri"/>
              </a:rPr>
              <a:t>ACCESSIBILITY</a:t>
            </a:r>
            <a:endParaRPr lang="en-US" sz="2400" dirty="0"/>
          </a:p>
        </p:txBody>
      </p:sp>
      <p:sp>
        <p:nvSpPr>
          <p:cNvPr id="5" name="Google Shape;203;p15">
            <a:extLst>
              <a:ext uri="{FF2B5EF4-FFF2-40B4-BE49-F238E27FC236}">
                <a16:creationId xmlns:a16="http://schemas.microsoft.com/office/drawing/2014/main" id="{A5D80AC8-93C7-4F97-B946-424E5EA4D2B4}"/>
              </a:ext>
            </a:extLst>
          </p:cNvPr>
          <p:cNvSpPr/>
          <p:nvPr/>
        </p:nvSpPr>
        <p:spPr>
          <a:xfrm>
            <a:off x="4929628" y="4128792"/>
            <a:ext cx="2570869" cy="1484568"/>
          </a:xfrm>
          <a:prstGeom prst="rect">
            <a:avLst/>
          </a:prstGeom>
          <a:solidFill>
            <a:srgbClr val="2BABE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800" dirty="0">
                <a:solidFill>
                  <a:schemeClr val="lt1"/>
                </a:solidFill>
                <a:latin typeface="Calibri"/>
                <a:ea typeface="Calibri"/>
                <a:cs typeface="Calibri"/>
                <a:sym typeface="Calibri"/>
              </a:rPr>
              <a:t>RELIABILITY</a:t>
            </a:r>
            <a:endParaRPr lang="en-US" sz="2400" dirty="0"/>
          </a:p>
        </p:txBody>
      </p:sp>
      <p:sp>
        <p:nvSpPr>
          <p:cNvPr id="6" name="Google Shape;203;p15">
            <a:extLst>
              <a:ext uri="{FF2B5EF4-FFF2-40B4-BE49-F238E27FC236}">
                <a16:creationId xmlns:a16="http://schemas.microsoft.com/office/drawing/2014/main" id="{BF03EED7-E900-49B2-8E56-016238284946}"/>
              </a:ext>
            </a:extLst>
          </p:cNvPr>
          <p:cNvSpPr/>
          <p:nvPr/>
        </p:nvSpPr>
        <p:spPr>
          <a:xfrm>
            <a:off x="8199636" y="2644224"/>
            <a:ext cx="2570869" cy="1484568"/>
          </a:xfrm>
          <a:prstGeom prst="rect">
            <a:avLst/>
          </a:prstGeom>
          <a:solidFill>
            <a:srgbClr val="E11A8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2800" dirty="0">
                <a:solidFill>
                  <a:schemeClr val="lt1"/>
                </a:solidFill>
                <a:latin typeface="Calibri"/>
                <a:ea typeface="Calibri"/>
                <a:cs typeface="Calibri"/>
                <a:sym typeface="Calibri"/>
              </a:rPr>
              <a:t>CREDIBILITY</a:t>
            </a:r>
            <a:endParaRPr lang="en-US" sz="2400" dirty="0"/>
          </a:p>
        </p:txBody>
      </p:sp>
    </p:spTree>
    <p:extLst>
      <p:ext uri="{BB962C8B-B14F-4D97-AF65-F5344CB8AC3E}">
        <p14:creationId xmlns:p14="http://schemas.microsoft.com/office/powerpoint/2010/main" val="143848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Questions and Answers</a:t>
            </a:r>
            <a:endParaRPr lang="ar-JO" dirty="0"/>
          </a:p>
        </p:txBody>
      </p:sp>
      <p:sp>
        <p:nvSpPr>
          <p:cNvPr id="6" name="Rectangle 5"/>
          <p:cNvSpPr/>
          <p:nvPr/>
        </p:nvSpPr>
        <p:spPr>
          <a:xfrm>
            <a:off x="4325252" y="2781303"/>
            <a:ext cx="3395133"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 &amp; A</a:t>
            </a:r>
          </a:p>
        </p:txBody>
      </p:sp>
    </p:spTree>
    <p:extLst>
      <p:ext uri="{BB962C8B-B14F-4D97-AF65-F5344CB8AC3E}">
        <p14:creationId xmlns:p14="http://schemas.microsoft.com/office/powerpoint/2010/main" val="330498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57A62-6E95-4847-A1FA-1B95EB93DC23}"/>
              </a:ext>
            </a:extLst>
          </p:cNvPr>
          <p:cNvSpPr>
            <a:spLocks noGrp="1"/>
          </p:cNvSpPr>
          <p:nvPr>
            <p:ph type="title"/>
          </p:nvPr>
        </p:nvSpPr>
        <p:spPr>
          <a:xfrm>
            <a:off x="4333875" y="2974975"/>
            <a:ext cx="3914775" cy="1325563"/>
          </a:xfrm>
        </p:spPr>
        <p:txBody>
          <a:bodyPr>
            <a:normAutofit/>
          </a:bodyPr>
          <a:lstStyle/>
          <a:p>
            <a:r>
              <a:rPr lang="en-US" sz="5400" b="1" dirty="0">
                <a:solidFill>
                  <a:schemeClr val="tx1">
                    <a:lumMod val="50000"/>
                  </a:schemeClr>
                </a:solidFill>
              </a:rPr>
              <a:t>Thank you</a:t>
            </a:r>
            <a:endParaRPr lang="en-GB" sz="5400" b="1" dirty="0">
              <a:solidFill>
                <a:schemeClr val="tx1">
                  <a:lumMod val="50000"/>
                </a:schemeClr>
              </a:solidFill>
            </a:endParaRPr>
          </a:p>
        </p:txBody>
      </p:sp>
    </p:spTree>
    <p:extLst>
      <p:ext uri="{BB962C8B-B14F-4D97-AF65-F5344CB8AC3E}">
        <p14:creationId xmlns:p14="http://schemas.microsoft.com/office/powerpoint/2010/main" val="2094791453"/>
      </p:ext>
    </p:extLst>
  </p:cSld>
  <p:clrMapOvr>
    <a:masterClrMapping/>
  </p:clrMapOvr>
</p:sld>
</file>

<file path=ppt/theme/theme1.xml><?xml version="1.0" encoding="utf-8"?>
<a:theme xmlns:a="http://schemas.openxmlformats.org/drawingml/2006/main" name="Office Theme">
  <a:themeElements>
    <a:clrScheme name="Custom 1">
      <a:dk1>
        <a:srgbClr val="28225B"/>
      </a:dk1>
      <a:lt1>
        <a:srgbClr val="FFFFFF"/>
      </a:lt1>
      <a:dk2>
        <a:srgbClr val="27225A"/>
      </a:dk2>
      <a:lt2>
        <a:srgbClr val="FFFFFF"/>
      </a:lt2>
      <a:accent1>
        <a:srgbClr val="2CABE2"/>
      </a:accent1>
      <a:accent2>
        <a:srgbClr val="F5008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8AF168C9B1B4890B767327457BAA8" ma:contentTypeVersion="10" ma:contentTypeDescription="Create a new document." ma:contentTypeScope="" ma:versionID="2d9fba7163ead74d820879e90174aed2">
  <xsd:schema xmlns:xsd="http://www.w3.org/2001/XMLSchema" xmlns:xs="http://www.w3.org/2001/XMLSchema" xmlns:p="http://schemas.microsoft.com/office/2006/metadata/properties" xmlns:ns2="ecf3818b-b200-4264-8bff-6981e0ac51ed" targetNamespace="http://schemas.microsoft.com/office/2006/metadata/properties" ma:root="true" ma:fieldsID="b8573a4c7b6f711a79b1c3522155a628" ns2:_="">
    <xsd:import namespace="ecf3818b-b200-4264-8bff-6981e0ac51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3818b-b200-4264-8bff-6981e0ac5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0A1B6F-6E05-4505-A5EE-97537304D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3818b-b200-4264-8bff-6981e0ac5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B7E87A-F993-4516-958D-77FB167924DA}">
  <ds:schemaRefs>
    <ds:schemaRef ds:uri="http://schemas.microsoft.com/sharepoint/v3/contenttype/forms"/>
  </ds:schemaRefs>
</ds:datastoreItem>
</file>

<file path=customXml/itemProps3.xml><?xml version="1.0" encoding="utf-8"?>
<ds:datastoreItem xmlns:ds="http://schemas.openxmlformats.org/officeDocument/2006/customXml" ds:itemID="{28C6588A-717B-42E1-A469-A584DCDB51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8638</TotalTime>
  <Words>650</Words>
  <Application>Microsoft Office PowerPoint</Application>
  <PresentationFormat>Widescreen</PresentationFormat>
  <Paragraphs>72</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Helvetica</vt:lpstr>
      <vt:lpstr>Rubik</vt:lpstr>
      <vt:lpstr>Office Theme</vt:lpstr>
      <vt:lpstr>PowerPoint Presentation</vt:lpstr>
      <vt:lpstr>Policy Recommendations Roadmap</vt:lpstr>
      <vt:lpstr>9 challenges (pillars) for migrant integration</vt:lpstr>
      <vt:lpstr>Co-Creation and Participatory Design</vt:lpstr>
      <vt:lpstr>Multi-stakeholder collaboration</vt:lpstr>
      <vt:lpstr>ICT tools and digital services for supporting integration recommended to the European Commission</vt:lpstr>
      <vt:lpstr>Main MIICT themes</vt:lpstr>
      <vt:lpstr>Questions and Answers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Theoni Spathi</dc:creator>
  <cp:lastModifiedBy>tspathi</cp:lastModifiedBy>
  <cp:revision>130</cp:revision>
  <cp:lastPrinted>2018-10-26T10:38:13Z</cp:lastPrinted>
  <dcterms:created xsi:type="dcterms:W3CDTF">2018-10-26T09:18:45Z</dcterms:created>
  <dcterms:modified xsi:type="dcterms:W3CDTF">2022-01-26T14:10:53Z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0x0101002488AF168C9B1B4890B767327457BAA8</vt:lpwstr>
  </property>
</Properties>
</file>