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91" r:id="rId5"/>
    <p:sldId id="479" r:id="rId6"/>
    <p:sldId id="486" r:id="rId7"/>
    <p:sldId id="487" r:id="rId8"/>
    <p:sldId id="480" r:id="rId9"/>
    <p:sldId id="485" r:id="rId10"/>
    <p:sldId id="481" r:id="rId11"/>
    <p:sldId id="482" r:id="rId12"/>
    <p:sldId id="488" r:id="rId13"/>
    <p:sldId id="484" r:id="rId14"/>
    <p:sldId id="4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ra Abdel Samad" initials="YA" lastIdx="8" clrIdx="0"/>
  <p:cmAuthor id="1" name="sophie.kenneally@gmail.com" initials="s" lastIdx="5" clrIdx="1">
    <p:extLst>
      <p:ext uri="{19B8F6BF-5375-455C-9EA6-DF929625EA0E}">
        <p15:presenceInfo xmlns:p15="http://schemas.microsoft.com/office/powerpoint/2012/main" userId="b0f45286a1487633" providerId="Windows Live"/>
      </p:ext>
    </p:extLst>
  </p:cmAuthor>
  <p:cmAuthor id="2" name="Miia Seppänen" initials="MS" lastIdx="1" clrIdx="2">
    <p:extLst>
      <p:ext uri="{19B8F6BF-5375-455C-9EA6-DF929625EA0E}">
        <p15:presenceInfo xmlns:p15="http://schemas.microsoft.com/office/powerpoint/2012/main" userId="S-1-5-21-288466589-583940765-3141916725-136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21" autoAdjust="0"/>
    <p:restoredTop sz="93955" autoAdjust="0"/>
  </p:normalViewPr>
  <p:slideViewPr>
    <p:cSldViewPr snapToGrid="0" snapToObjects="1">
      <p:cViewPr>
        <p:scale>
          <a:sx n="110" d="100"/>
          <a:sy n="110" d="100"/>
        </p:scale>
        <p:origin x="996"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9A2258D-8082-4EAF-9EF6-E544185A2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01C77F86-CAE4-4F77-B9E1-946B3AD1C9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19E512-06C3-4464-B19D-2738579C5C58}" type="datetimeFigureOut">
              <a:rPr lang="de-DE" smtClean="0"/>
              <a:pPr/>
              <a:t>22.01.2022</a:t>
            </a:fld>
            <a:endParaRPr lang="de-DE"/>
          </a:p>
        </p:txBody>
      </p:sp>
      <p:sp>
        <p:nvSpPr>
          <p:cNvPr id="4" name="Fußzeilenplatzhalter 3">
            <a:extLst>
              <a:ext uri="{FF2B5EF4-FFF2-40B4-BE49-F238E27FC236}">
                <a16:creationId xmlns:a16="http://schemas.microsoft.com/office/drawing/2014/main" id="{7E8F0B51-0120-45DC-A118-79C15348EF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32FA6CBA-482B-4D9E-A946-9798E7CD62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9FFC2F-942C-4E5C-B1A6-936A7CF938CA}" type="slidenum">
              <a:rPr lang="de-DE" smtClean="0"/>
              <a:pPr/>
              <a:t>‹#›</a:t>
            </a:fld>
            <a:endParaRPr lang="de-DE"/>
          </a:p>
        </p:txBody>
      </p:sp>
    </p:spTree>
    <p:extLst>
      <p:ext uri="{BB962C8B-B14F-4D97-AF65-F5344CB8AC3E}">
        <p14:creationId xmlns:p14="http://schemas.microsoft.com/office/powerpoint/2010/main" val="3957331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6B1D3-D91A-BA49-BFB8-154D147A07DB}" type="datetimeFigureOut">
              <a:rPr lang="en-US" smtClean="0"/>
              <a:pPr/>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42734-D2A5-D044-A3C0-CA11886DECBF}" type="slidenum">
              <a:rPr lang="en-US" smtClean="0"/>
              <a:pPr/>
              <a:t>‹#›</a:t>
            </a:fld>
            <a:endParaRPr lang="en-US"/>
          </a:p>
        </p:txBody>
      </p:sp>
    </p:spTree>
    <p:extLst>
      <p:ext uri="{BB962C8B-B14F-4D97-AF65-F5344CB8AC3E}">
        <p14:creationId xmlns:p14="http://schemas.microsoft.com/office/powerpoint/2010/main" val="151556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842734-D2A5-D044-A3C0-CA11886DECBF}" type="slidenum">
              <a:rPr lang="en-US" smtClean="0"/>
              <a:pPr/>
              <a:t>1</a:t>
            </a:fld>
            <a:endParaRPr lang="en-US"/>
          </a:p>
        </p:txBody>
      </p:sp>
    </p:spTree>
    <p:extLst>
      <p:ext uri="{BB962C8B-B14F-4D97-AF65-F5344CB8AC3E}">
        <p14:creationId xmlns:p14="http://schemas.microsoft.com/office/powerpoint/2010/main" val="2527630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1F707D-8971-8D47-8FE3-761F72DD3767}"/>
              </a:ext>
            </a:extLst>
          </p:cNvPr>
          <p:cNvSpPr>
            <a:spLocks noGrp="1"/>
          </p:cNvSpPr>
          <p:nvPr>
            <p:ph type="subTitle" idx="1"/>
          </p:nvPr>
        </p:nvSpPr>
        <p:spPr>
          <a:xfrm>
            <a:off x="1524000" y="3602038"/>
            <a:ext cx="9144000" cy="3651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a:extLst>
              <a:ext uri="{FF2B5EF4-FFF2-40B4-BE49-F238E27FC236}">
                <a16:creationId xmlns:a16="http://schemas.microsoft.com/office/drawing/2014/main" id="{AE07B6F8-A3C7-7742-8C0A-8A8E10F3E52F}"/>
              </a:ext>
            </a:extLst>
          </p:cNvPr>
          <p:cNvSpPr>
            <a:spLocks noGrp="1"/>
          </p:cNvSpPr>
          <p:nvPr>
            <p:ph type="body" sz="quarter" idx="12" hasCustomPrompt="1"/>
          </p:nvPr>
        </p:nvSpPr>
        <p:spPr>
          <a:xfrm>
            <a:off x="1524000" y="4315587"/>
            <a:ext cx="9144000" cy="247650"/>
          </a:xfrm>
        </p:spPr>
        <p:txBody>
          <a:bodyPr>
            <a:noAutofit/>
          </a:bodyPr>
          <a:lstStyle>
            <a:lvl1pPr marL="0" indent="0" algn="ct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author details</a:t>
            </a:r>
          </a:p>
        </p:txBody>
      </p:sp>
      <p:pic>
        <p:nvPicPr>
          <p:cNvPr id="7" name="Grafik 6">
            <a:extLst>
              <a:ext uri="{FF2B5EF4-FFF2-40B4-BE49-F238E27FC236}">
                <a16:creationId xmlns:a16="http://schemas.microsoft.com/office/drawing/2014/main" id="{F19C26D5-3FA7-4149-84D9-73FDF4611B31}"/>
              </a:ext>
            </a:extLst>
          </p:cNvPr>
          <p:cNvPicPr>
            <a:picLocks noChangeAspect="1"/>
          </p:cNvPicPr>
          <p:nvPr userDrawn="1"/>
        </p:nvPicPr>
        <p:blipFill rotWithShape="1">
          <a:blip r:embed="rId2"/>
          <a:srcRect t="19487" b="19379"/>
          <a:stretch/>
        </p:blipFill>
        <p:spPr>
          <a:xfrm>
            <a:off x="2347926" y="570873"/>
            <a:ext cx="7475131" cy="2558049"/>
          </a:xfrm>
          <a:prstGeom prst="rect">
            <a:avLst/>
          </a:prstGeom>
        </p:spPr>
      </p:pic>
      <p:pic>
        <p:nvPicPr>
          <p:cNvPr id="8" name="Grafik 7">
            <a:extLst>
              <a:ext uri="{FF2B5EF4-FFF2-40B4-BE49-F238E27FC236}">
                <a16:creationId xmlns:a16="http://schemas.microsoft.com/office/drawing/2014/main" id="{C384C350-A7C4-4419-9B9C-3B936225BAA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1732" b="77363"/>
          <a:stretch/>
        </p:blipFill>
        <p:spPr bwMode="auto">
          <a:xfrm>
            <a:off x="2850130" y="5747391"/>
            <a:ext cx="6491431" cy="900000"/>
          </a:xfrm>
          <a:prstGeom prst="rect">
            <a:avLst/>
          </a:prstGeom>
          <a:noFill/>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60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DC2C-B865-6E47-AAB2-D84301AD2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74A59-820A-B643-A024-E1D46A833E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F5A83-C79B-9B4E-BDC1-82E1CF951C02}"/>
              </a:ext>
            </a:extLst>
          </p:cNvPr>
          <p:cNvSpPr>
            <a:spLocks noGrp="1"/>
          </p:cNvSpPr>
          <p:nvPr>
            <p:ph type="dt" sz="half" idx="10"/>
          </p:nvPr>
        </p:nvSpPr>
        <p:spPr/>
        <p:txBody>
          <a:bodyPr/>
          <a:lstStyle/>
          <a:p>
            <a:fld id="{253A9539-95F5-9F4D-BEAD-C069F94FE804}" type="datetimeFigureOut">
              <a:rPr lang="en-US" smtClean="0"/>
              <a:pPr/>
              <a:t>1/22/2022</a:t>
            </a:fld>
            <a:endParaRPr lang="en-US"/>
          </a:p>
        </p:txBody>
      </p:sp>
      <p:sp>
        <p:nvSpPr>
          <p:cNvPr id="5" name="Footer Placeholder 4">
            <a:extLst>
              <a:ext uri="{FF2B5EF4-FFF2-40B4-BE49-F238E27FC236}">
                <a16:creationId xmlns:a16="http://schemas.microsoft.com/office/drawing/2014/main" id="{8ED0F13A-C518-8848-A6EF-F583F7C3F600}"/>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3C40610A-7B69-4870-9E94-65BAB3DD800D}"/>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303518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9A88-88A9-9C48-8161-0105377C0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C5852-D3A2-6B45-8885-1812DAE3CB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5FCA0C-42F8-0943-8E2C-55A62749D4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B1E031-944D-6E41-8921-86F3A199B74B}"/>
              </a:ext>
            </a:extLst>
          </p:cNvPr>
          <p:cNvSpPr>
            <a:spLocks noGrp="1"/>
          </p:cNvSpPr>
          <p:nvPr>
            <p:ph type="dt" sz="half" idx="10"/>
          </p:nvPr>
        </p:nvSpPr>
        <p:spPr/>
        <p:txBody>
          <a:bodyPr/>
          <a:lstStyle/>
          <a:p>
            <a:fld id="{253A9539-95F5-9F4D-BEAD-C069F94FE804}" type="datetimeFigureOut">
              <a:rPr lang="en-US" smtClean="0"/>
              <a:pPr/>
              <a:t>1/22/2022</a:t>
            </a:fld>
            <a:endParaRPr lang="en-US"/>
          </a:p>
        </p:txBody>
      </p:sp>
      <p:sp>
        <p:nvSpPr>
          <p:cNvPr id="6" name="Footer Placeholder 5">
            <a:extLst>
              <a:ext uri="{FF2B5EF4-FFF2-40B4-BE49-F238E27FC236}">
                <a16:creationId xmlns:a16="http://schemas.microsoft.com/office/drawing/2014/main" id="{B9669C57-748C-E645-808B-A6758CEF4739}"/>
              </a:ext>
            </a:extLst>
          </p:cNvPr>
          <p:cNvSpPr>
            <a:spLocks noGrp="1"/>
          </p:cNvSpPr>
          <p:nvPr>
            <p:ph type="ftr" sz="quarter" idx="11"/>
          </p:nvPr>
        </p:nvSpPr>
        <p:spPr/>
        <p:txBody>
          <a:bodyPr/>
          <a:lstStyle/>
          <a:p>
            <a:endParaRPr lang="en-US"/>
          </a:p>
        </p:txBody>
      </p:sp>
      <p:pic>
        <p:nvPicPr>
          <p:cNvPr id="7" name="Picture 5">
            <a:extLst>
              <a:ext uri="{FF2B5EF4-FFF2-40B4-BE49-F238E27FC236}">
                <a16:creationId xmlns:a16="http://schemas.microsoft.com/office/drawing/2014/main" id="{AC9ED192-F93A-4BB5-857F-D098811277AB}"/>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42015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4AB5-F55D-B943-8B98-EEC9ECD2A9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B7C0D8-4F04-8A42-9423-67D02F870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EB0FBE-9D65-3D4D-9409-947B7718C6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958BA0-0620-F046-BCAC-8F52C9F99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612E97-A442-B247-A4A8-98FBAE145F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F7902-6032-2743-90EE-6AFB99257272}"/>
              </a:ext>
            </a:extLst>
          </p:cNvPr>
          <p:cNvSpPr>
            <a:spLocks noGrp="1"/>
          </p:cNvSpPr>
          <p:nvPr>
            <p:ph type="dt" sz="half" idx="10"/>
          </p:nvPr>
        </p:nvSpPr>
        <p:spPr/>
        <p:txBody>
          <a:bodyPr/>
          <a:lstStyle/>
          <a:p>
            <a:fld id="{253A9539-95F5-9F4D-BEAD-C069F94FE804}" type="datetimeFigureOut">
              <a:rPr lang="en-US" smtClean="0"/>
              <a:pPr/>
              <a:t>1/22/2022</a:t>
            </a:fld>
            <a:endParaRPr lang="en-US"/>
          </a:p>
        </p:txBody>
      </p:sp>
      <p:sp>
        <p:nvSpPr>
          <p:cNvPr id="8" name="Footer Placeholder 7">
            <a:extLst>
              <a:ext uri="{FF2B5EF4-FFF2-40B4-BE49-F238E27FC236}">
                <a16:creationId xmlns:a16="http://schemas.microsoft.com/office/drawing/2014/main" id="{C5013EEE-713F-C046-907D-21127C0D54FA}"/>
              </a:ext>
            </a:extLst>
          </p:cNvPr>
          <p:cNvSpPr>
            <a:spLocks noGrp="1"/>
          </p:cNvSpPr>
          <p:nvPr>
            <p:ph type="ftr" sz="quarter" idx="11"/>
          </p:nvPr>
        </p:nvSpPr>
        <p:spPr/>
        <p:txBody>
          <a:bodyPr/>
          <a:lstStyle/>
          <a:p>
            <a:endParaRPr lang="en-US"/>
          </a:p>
        </p:txBody>
      </p:sp>
      <p:pic>
        <p:nvPicPr>
          <p:cNvPr id="9" name="Picture 5">
            <a:extLst>
              <a:ext uri="{FF2B5EF4-FFF2-40B4-BE49-F238E27FC236}">
                <a16:creationId xmlns:a16="http://schemas.microsoft.com/office/drawing/2014/main" id="{C5B80B6B-971C-4869-90D3-1A3B7780A5DD}"/>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377725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0912-2DCB-6E46-9E8F-35F59223A7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CB06FE-F994-FE48-9C41-6A1E3732E330}"/>
              </a:ext>
            </a:extLst>
          </p:cNvPr>
          <p:cNvSpPr>
            <a:spLocks noGrp="1"/>
          </p:cNvSpPr>
          <p:nvPr>
            <p:ph type="dt" sz="half" idx="10"/>
          </p:nvPr>
        </p:nvSpPr>
        <p:spPr/>
        <p:txBody>
          <a:bodyPr/>
          <a:lstStyle/>
          <a:p>
            <a:fld id="{253A9539-95F5-9F4D-BEAD-C069F94FE804}" type="datetimeFigureOut">
              <a:rPr lang="en-US" smtClean="0"/>
              <a:pPr/>
              <a:t>1/22/2022</a:t>
            </a:fld>
            <a:endParaRPr lang="en-US"/>
          </a:p>
        </p:txBody>
      </p:sp>
      <p:sp>
        <p:nvSpPr>
          <p:cNvPr id="4" name="Footer Placeholder 3">
            <a:extLst>
              <a:ext uri="{FF2B5EF4-FFF2-40B4-BE49-F238E27FC236}">
                <a16:creationId xmlns:a16="http://schemas.microsoft.com/office/drawing/2014/main" id="{2F831698-6C57-4A4B-87BC-2AC481E6E8C8}"/>
              </a:ext>
            </a:extLst>
          </p:cNvPr>
          <p:cNvSpPr>
            <a:spLocks noGrp="1"/>
          </p:cNvSpPr>
          <p:nvPr>
            <p:ph type="ftr" sz="quarter" idx="11"/>
          </p:nvPr>
        </p:nvSpPr>
        <p:spPr/>
        <p:txBody>
          <a:bodyPr/>
          <a:lstStyle/>
          <a:p>
            <a:endParaRPr lang="en-US"/>
          </a:p>
        </p:txBody>
      </p:sp>
      <p:pic>
        <p:nvPicPr>
          <p:cNvPr id="5" name="Picture 5">
            <a:extLst>
              <a:ext uri="{FF2B5EF4-FFF2-40B4-BE49-F238E27FC236}">
                <a16:creationId xmlns:a16="http://schemas.microsoft.com/office/drawing/2014/main" id="{DD811DD5-FC4C-4E53-9D8B-4FBDB227D9FE}"/>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172026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EE568-B451-9D4B-868E-2BB50B65F38E}"/>
              </a:ext>
            </a:extLst>
          </p:cNvPr>
          <p:cNvSpPr>
            <a:spLocks noGrp="1"/>
          </p:cNvSpPr>
          <p:nvPr>
            <p:ph type="dt" sz="half" idx="10"/>
          </p:nvPr>
        </p:nvSpPr>
        <p:spPr/>
        <p:txBody>
          <a:bodyPr/>
          <a:lstStyle/>
          <a:p>
            <a:fld id="{253A9539-95F5-9F4D-BEAD-C069F94FE804}" type="datetimeFigureOut">
              <a:rPr lang="en-US" smtClean="0"/>
              <a:pPr/>
              <a:t>1/22/2022</a:t>
            </a:fld>
            <a:endParaRPr lang="en-US"/>
          </a:p>
        </p:txBody>
      </p:sp>
      <p:sp>
        <p:nvSpPr>
          <p:cNvPr id="3" name="Footer Placeholder 2">
            <a:extLst>
              <a:ext uri="{FF2B5EF4-FFF2-40B4-BE49-F238E27FC236}">
                <a16:creationId xmlns:a16="http://schemas.microsoft.com/office/drawing/2014/main" id="{4CEBE2D9-0431-1B44-A583-9AE3F5FD8A35}"/>
              </a:ext>
            </a:extLst>
          </p:cNvPr>
          <p:cNvSpPr>
            <a:spLocks noGrp="1"/>
          </p:cNvSpPr>
          <p:nvPr>
            <p:ph type="ftr" sz="quarter" idx="11"/>
          </p:nvPr>
        </p:nvSpPr>
        <p:spPr/>
        <p:txBody>
          <a:bodyPr/>
          <a:lstStyle/>
          <a:p>
            <a:endParaRPr lang="en-US"/>
          </a:p>
        </p:txBody>
      </p:sp>
      <p:pic>
        <p:nvPicPr>
          <p:cNvPr id="4" name="Picture 5">
            <a:extLst>
              <a:ext uri="{FF2B5EF4-FFF2-40B4-BE49-F238E27FC236}">
                <a16:creationId xmlns:a16="http://schemas.microsoft.com/office/drawing/2014/main" id="{5A871EA3-5628-499B-9123-FA9B8D302749}"/>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129255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8F8C7C-2582-A244-B40B-9CE339F2711C}"/>
              </a:ext>
            </a:extLst>
          </p:cNvPr>
          <p:cNvSpPr/>
          <p:nvPr userDrawn="1"/>
        </p:nvSpPr>
        <p:spPr>
          <a:xfrm>
            <a:off x="0" y="6377651"/>
            <a:ext cx="12192000" cy="601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C4A3592-CD5D-6B46-928E-C6F5DE8B091A}"/>
              </a:ext>
            </a:extLst>
          </p:cNvPr>
          <p:cNvPicPr>
            <a:picLocks noChangeAspect="1"/>
          </p:cNvPicPr>
          <p:nvPr userDrawn="1"/>
        </p:nvPicPr>
        <p:blipFill rotWithShape="1">
          <a:blip r:embed="rId2"/>
          <a:srcRect l="24527" r="24995"/>
          <a:stretch/>
        </p:blipFill>
        <p:spPr>
          <a:xfrm>
            <a:off x="-548640" y="137161"/>
            <a:ext cx="13167360" cy="6057610"/>
          </a:xfrm>
          <a:prstGeom prst="rect">
            <a:avLst/>
          </a:prstGeom>
        </p:spPr>
      </p:pic>
      <p:pic>
        <p:nvPicPr>
          <p:cNvPr id="15" name="Picture 14">
            <a:extLst>
              <a:ext uri="{FF2B5EF4-FFF2-40B4-BE49-F238E27FC236}">
                <a16:creationId xmlns:a16="http://schemas.microsoft.com/office/drawing/2014/main" id="{1097B6E2-CF39-1C4F-BBDE-808250F04BF4}"/>
              </a:ext>
            </a:extLst>
          </p:cNvPr>
          <p:cNvPicPr>
            <a:picLocks noChangeAspect="1"/>
          </p:cNvPicPr>
          <p:nvPr userDrawn="1"/>
        </p:nvPicPr>
        <p:blipFill>
          <a:blip r:embed="rId3"/>
          <a:stretch>
            <a:fillRect/>
          </a:stretch>
        </p:blipFill>
        <p:spPr>
          <a:xfrm>
            <a:off x="3302000" y="6620535"/>
            <a:ext cx="5588000" cy="76200"/>
          </a:xfrm>
          <a:prstGeom prst="rect">
            <a:avLst/>
          </a:prstGeom>
        </p:spPr>
      </p:pic>
    </p:spTree>
    <p:extLst>
      <p:ext uri="{BB962C8B-B14F-4D97-AF65-F5344CB8AC3E}">
        <p14:creationId xmlns:p14="http://schemas.microsoft.com/office/powerpoint/2010/main" val="12250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B09A58-4229-1145-871B-C87282BE73E8}"/>
              </a:ext>
            </a:extLst>
          </p:cNvPr>
          <p:cNvSpPr/>
          <p:nvPr userDrawn="1"/>
        </p:nvSpPr>
        <p:spPr>
          <a:xfrm>
            <a:off x="-690880" y="-467360"/>
            <a:ext cx="13675360" cy="2158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85B36C17-C2CE-1040-9E3E-0195F274C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53E3A75-4600-DA4D-A8F0-5D09D1FAA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CA5BF4-CAA5-C24D-855B-7A2519FAA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9539-95F5-9F4D-BEAD-C069F94FE804}" type="datetimeFigureOut">
              <a:rPr lang="en-US" smtClean="0"/>
              <a:pPr/>
              <a:t>1/22/2022</a:t>
            </a:fld>
            <a:endParaRPr lang="en-US"/>
          </a:p>
        </p:txBody>
      </p:sp>
      <p:sp>
        <p:nvSpPr>
          <p:cNvPr id="5" name="Footer Placeholder 4">
            <a:extLst>
              <a:ext uri="{FF2B5EF4-FFF2-40B4-BE49-F238E27FC236}">
                <a16:creationId xmlns:a16="http://schemas.microsoft.com/office/drawing/2014/main" id="{7F497915-18C5-B248-9D22-A0124A379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A4A67B53-DA96-4A4D-9E7D-7066674021F0}"/>
              </a:ext>
            </a:extLst>
          </p:cNvPr>
          <p:cNvPicPr>
            <a:picLocks noChangeAspect="1"/>
          </p:cNvPicPr>
          <p:nvPr userDrawn="1"/>
        </p:nvPicPr>
        <p:blipFill>
          <a:blip r:embed="rId9"/>
          <a:stretch>
            <a:fillRect/>
          </a:stretch>
        </p:blipFill>
        <p:spPr>
          <a:xfrm>
            <a:off x="10007992" y="6311900"/>
            <a:ext cx="1345808" cy="385518"/>
          </a:xfrm>
          <a:prstGeom prst="rect">
            <a:avLst/>
          </a:prstGeom>
        </p:spPr>
      </p:pic>
      <p:pic>
        <p:nvPicPr>
          <p:cNvPr id="10" name="Picture 5">
            <a:extLst>
              <a:ext uri="{FF2B5EF4-FFF2-40B4-BE49-F238E27FC236}">
                <a16:creationId xmlns:a16="http://schemas.microsoft.com/office/drawing/2014/main" id="{F682BFD6-EC09-4A84-B7C2-53AEE12BC4FC}"/>
              </a:ext>
            </a:extLst>
          </p:cNvPr>
          <p:cNvPicPr>
            <a:picLocks noChangeAspect="1"/>
          </p:cNvPicPr>
          <p:nvPr userDrawn="1"/>
        </p:nvPicPr>
        <p:blipFill>
          <a:blip r:embed="rId10"/>
          <a:stretch>
            <a:fillRect/>
          </a:stretch>
        </p:blipFill>
        <p:spPr>
          <a:xfrm>
            <a:off x="816498" y="6226560"/>
            <a:ext cx="5588000" cy="76200"/>
          </a:xfrm>
          <a:prstGeom prst="rect">
            <a:avLst/>
          </a:prstGeom>
        </p:spPr>
      </p:pic>
    </p:spTree>
    <p:extLst>
      <p:ext uri="{BB962C8B-B14F-4D97-AF65-F5344CB8AC3E}">
        <p14:creationId xmlns:p14="http://schemas.microsoft.com/office/powerpoint/2010/main" val="29988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bg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886510-9245-2541-B0F1-4633EF25E559}"/>
              </a:ext>
            </a:extLst>
          </p:cNvPr>
          <p:cNvSpPr>
            <a:spLocks noGrp="1"/>
          </p:cNvSpPr>
          <p:nvPr>
            <p:ph type="subTitle" idx="1"/>
          </p:nvPr>
        </p:nvSpPr>
        <p:spPr>
          <a:xfrm>
            <a:off x="1524000" y="3181132"/>
            <a:ext cx="9144000" cy="365125"/>
          </a:xfrm>
        </p:spPr>
        <p:txBody>
          <a:bodyPr>
            <a:normAutofit fontScale="92500" lnSpcReduction="10000"/>
          </a:bodyPr>
          <a:lstStyle/>
          <a:p>
            <a:r>
              <a:rPr lang="en-US" dirty="0"/>
              <a:t>ICT Enabled Public Services for Migration</a:t>
            </a:r>
          </a:p>
        </p:txBody>
      </p:sp>
      <p:sp>
        <p:nvSpPr>
          <p:cNvPr id="3" name="Text Placeholder 2">
            <a:extLst>
              <a:ext uri="{FF2B5EF4-FFF2-40B4-BE49-F238E27FC236}">
                <a16:creationId xmlns:a16="http://schemas.microsoft.com/office/drawing/2014/main" id="{BD707CDA-9B4A-B34B-96D1-3981A5454AA0}"/>
              </a:ext>
            </a:extLst>
          </p:cNvPr>
          <p:cNvSpPr>
            <a:spLocks noGrp="1"/>
          </p:cNvSpPr>
          <p:nvPr>
            <p:ph type="body" sz="quarter" idx="12"/>
          </p:nvPr>
        </p:nvSpPr>
        <p:spPr>
          <a:xfrm>
            <a:off x="1524000" y="4019474"/>
            <a:ext cx="9144000" cy="1124025"/>
          </a:xfrm>
        </p:spPr>
        <p:txBody>
          <a:bodyPr/>
          <a:lstStyle/>
          <a:p>
            <a:r>
              <a:rPr lang="en-US" sz="4400" dirty="0">
                <a:solidFill>
                  <a:schemeClr val="tx2"/>
                </a:solidFill>
              </a:rPr>
              <a:t>Measuring the Impacts of MIICT</a:t>
            </a:r>
          </a:p>
          <a:p>
            <a:r>
              <a:rPr lang="en-US" sz="1800" dirty="0">
                <a:solidFill>
                  <a:schemeClr val="accent2">
                    <a:lumMod val="60000"/>
                    <a:lumOff val="40000"/>
                  </a:schemeClr>
                </a:solidFill>
              </a:rPr>
              <a:t>Tuomas Tammilehto (Laurea University of Applied Sciences, Finland)</a:t>
            </a:r>
          </a:p>
        </p:txBody>
      </p:sp>
    </p:spTree>
    <p:extLst>
      <p:ext uri="{BB962C8B-B14F-4D97-AF65-F5344CB8AC3E}">
        <p14:creationId xmlns:p14="http://schemas.microsoft.com/office/powerpoint/2010/main" val="762182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552B-BB50-4353-BA42-BD0DEB651BE2}"/>
              </a:ext>
            </a:extLst>
          </p:cNvPr>
          <p:cNvSpPr>
            <a:spLocks noGrp="1"/>
          </p:cNvSpPr>
          <p:nvPr>
            <p:ph type="title"/>
          </p:nvPr>
        </p:nvSpPr>
        <p:spPr/>
        <p:txBody>
          <a:bodyPr/>
          <a:lstStyle/>
          <a:p>
            <a:r>
              <a:rPr lang="en-GB" dirty="0"/>
              <a:t>Other impacts</a:t>
            </a:r>
          </a:p>
        </p:txBody>
      </p:sp>
      <p:sp>
        <p:nvSpPr>
          <p:cNvPr id="3" name="TextBox 2">
            <a:extLst>
              <a:ext uri="{FF2B5EF4-FFF2-40B4-BE49-F238E27FC236}">
                <a16:creationId xmlns:a16="http://schemas.microsoft.com/office/drawing/2014/main" id="{8C0D829F-999D-48E8-8E8F-215CDBE93C01}"/>
              </a:ext>
            </a:extLst>
          </p:cNvPr>
          <p:cNvSpPr txBox="1"/>
          <p:nvPr/>
        </p:nvSpPr>
        <p:spPr>
          <a:xfrm>
            <a:off x="1541721" y="2020186"/>
            <a:ext cx="9569302" cy="523220"/>
          </a:xfrm>
          <a:prstGeom prst="rect">
            <a:avLst/>
          </a:prstGeom>
          <a:noFill/>
        </p:spPr>
        <p:txBody>
          <a:bodyPr wrap="square" rtlCol="0">
            <a:spAutoFit/>
          </a:bodyPr>
          <a:lstStyle/>
          <a:p>
            <a:r>
              <a:rPr lang="en-GB" sz="2800" dirty="0"/>
              <a:t>Policy papers, ethics, knowledge, interaction, dissemination…</a:t>
            </a:r>
          </a:p>
        </p:txBody>
      </p:sp>
    </p:spTree>
    <p:extLst>
      <p:ext uri="{BB962C8B-B14F-4D97-AF65-F5344CB8AC3E}">
        <p14:creationId xmlns:p14="http://schemas.microsoft.com/office/powerpoint/2010/main" val="875059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fi-FI" dirty="0" err="1"/>
              <a:t>Thank</a:t>
            </a:r>
            <a:r>
              <a:rPr lang="fi-FI" dirty="0"/>
              <a:t> </a:t>
            </a:r>
            <a:r>
              <a:rPr lang="fi-FI" dirty="0" err="1"/>
              <a:t>you</a:t>
            </a:r>
            <a:r>
              <a:rPr lang="fi-FI" dirty="0"/>
              <a:t> for </a:t>
            </a:r>
            <a:r>
              <a:rPr lang="fi-FI" dirty="0" err="1"/>
              <a:t>your</a:t>
            </a:r>
            <a:r>
              <a:rPr lang="fi-FI" dirty="0"/>
              <a:t> </a:t>
            </a:r>
            <a:r>
              <a:rPr lang="fi-FI" dirty="0" err="1"/>
              <a:t>attention</a:t>
            </a:r>
            <a:r>
              <a:rPr lang="fi-FI" dirty="0"/>
              <a: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790" y="2328429"/>
            <a:ext cx="6675120" cy="3325091"/>
          </a:xfrm>
          <a:prstGeom prst="rect">
            <a:avLst/>
          </a:prstGeom>
        </p:spPr>
      </p:pic>
    </p:spTree>
    <p:extLst>
      <p:ext uri="{BB962C8B-B14F-4D97-AF65-F5344CB8AC3E}">
        <p14:creationId xmlns:p14="http://schemas.microsoft.com/office/powerpoint/2010/main" val="216051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decagon 2">
            <a:extLst>
              <a:ext uri="{FF2B5EF4-FFF2-40B4-BE49-F238E27FC236}">
                <a16:creationId xmlns:a16="http://schemas.microsoft.com/office/drawing/2014/main" id="{2677EB02-5046-48C6-B50B-FE58B15AB936}"/>
              </a:ext>
            </a:extLst>
          </p:cNvPr>
          <p:cNvSpPr/>
          <p:nvPr/>
        </p:nvSpPr>
        <p:spPr>
          <a:xfrm>
            <a:off x="4737591" y="3337776"/>
            <a:ext cx="2063260" cy="125364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MIICT services / solutions</a:t>
            </a:r>
            <a:endParaRPr lang="en-GB" dirty="0"/>
          </a:p>
        </p:txBody>
      </p:sp>
      <p:sp>
        <p:nvSpPr>
          <p:cNvPr id="4" name="Flowchart: Process 3">
            <a:extLst>
              <a:ext uri="{FF2B5EF4-FFF2-40B4-BE49-F238E27FC236}">
                <a16:creationId xmlns:a16="http://schemas.microsoft.com/office/drawing/2014/main" id="{040419FE-DF9C-47C8-A7D6-951B76972CBE}"/>
              </a:ext>
            </a:extLst>
          </p:cNvPr>
          <p:cNvSpPr/>
          <p:nvPr/>
        </p:nvSpPr>
        <p:spPr>
          <a:xfrm>
            <a:off x="2489688" y="3331547"/>
            <a:ext cx="1201615" cy="104189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ICT </a:t>
            </a:r>
            <a:r>
              <a:rPr lang="en-GB" sz="1000" dirty="0">
                <a:solidFill>
                  <a:schemeClr val="bg1"/>
                </a:solidFill>
                <a:effectLst/>
                <a:latin typeface="Times New Roman" panose="02020603050405020304" pitchFamily="18" charset="0"/>
                <a:ea typeface="Calibri" panose="020F0502020204030204" pitchFamily="34" charset="0"/>
              </a:rPr>
              <a:t>(incl. Internet, mobile network, Wi-Fi, Hardware</a:t>
            </a:r>
            <a:r>
              <a:rPr lang="en-GB" sz="1000" dirty="0">
                <a:solidFill>
                  <a:schemeClr val="bg1"/>
                </a:solidFill>
                <a:latin typeface="Times New Roman" panose="02020603050405020304" pitchFamily="18" charset="0"/>
                <a:ea typeface="Calibri" panose="020F0502020204030204" pitchFamily="34" charset="0"/>
              </a:rPr>
              <a:t>, Software,  </a:t>
            </a:r>
            <a:r>
              <a:rPr lang="en-GB" sz="1000" dirty="0">
                <a:solidFill>
                  <a:schemeClr val="bg1"/>
                </a:solidFill>
                <a:effectLst/>
                <a:latin typeface="Times New Roman" panose="02020603050405020304" pitchFamily="18" charset="0"/>
                <a:ea typeface="Calibri" panose="020F0502020204030204" pitchFamily="34" charset="0"/>
              </a:rPr>
              <a:t> Computing…)</a:t>
            </a:r>
            <a:endParaRPr lang="en-GB" sz="1000" dirty="0">
              <a:solidFill>
                <a:schemeClr val="bg1"/>
              </a:solidFill>
            </a:endParaRPr>
          </a:p>
        </p:txBody>
      </p:sp>
      <p:sp>
        <p:nvSpPr>
          <p:cNvPr id="5" name="Flowchart: Process 4">
            <a:extLst>
              <a:ext uri="{FF2B5EF4-FFF2-40B4-BE49-F238E27FC236}">
                <a16:creationId xmlns:a16="http://schemas.microsoft.com/office/drawing/2014/main" id="{C2679427-6BA4-43E0-9DF1-3B19BBF138C1}"/>
              </a:ext>
            </a:extLst>
          </p:cNvPr>
          <p:cNvSpPr/>
          <p:nvPr/>
        </p:nvSpPr>
        <p:spPr>
          <a:xfrm>
            <a:off x="5122985" y="1723292"/>
            <a:ext cx="1292469" cy="6229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effectLst/>
                <a:latin typeface="Times New Roman" panose="02020603050405020304" pitchFamily="18" charset="0"/>
                <a:ea typeface="Calibri" panose="020F0502020204030204" pitchFamily="34" charset="0"/>
              </a:rPr>
              <a:t>Government policies, different services, businesses, infrastructure…</a:t>
            </a:r>
            <a:endParaRPr lang="en-GB" sz="1000" dirty="0">
              <a:solidFill>
                <a:schemeClr val="bg1"/>
              </a:solidFill>
            </a:endParaRPr>
          </a:p>
        </p:txBody>
      </p:sp>
      <p:sp>
        <p:nvSpPr>
          <p:cNvPr id="6" name="Flowchart: Process 5">
            <a:extLst>
              <a:ext uri="{FF2B5EF4-FFF2-40B4-BE49-F238E27FC236}">
                <a16:creationId xmlns:a16="http://schemas.microsoft.com/office/drawing/2014/main" id="{DD286F6D-8AD5-432A-86C7-F57FB20FF842}"/>
              </a:ext>
            </a:extLst>
          </p:cNvPr>
          <p:cNvSpPr/>
          <p:nvPr/>
        </p:nvSpPr>
        <p:spPr>
          <a:xfrm>
            <a:off x="5086354" y="5582929"/>
            <a:ext cx="1292469" cy="6229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effectLst/>
                <a:latin typeface="Times New Roman" panose="02020603050405020304" pitchFamily="18" charset="0"/>
                <a:ea typeface="Calibri" panose="020F0502020204030204" pitchFamily="34" charset="0"/>
              </a:rPr>
              <a:t>Human capital</a:t>
            </a:r>
          </a:p>
          <a:p>
            <a:pPr algn="ctr"/>
            <a:r>
              <a:rPr lang="en-GB" sz="1000" dirty="0">
                <a:solidFill>
                  <a:schemeClr val="bg1"/>
                </a:solidFill>
                <a:effectLst/>
                <a:latin typeface="Times New Roman" panose="02020603050405020304" pitchFamily="18" charset="0"/>
                <a:ea typeface="Calibri" panose="020F0502020204030204" pitchFamily="34" charset="0"/>
              </a:rPr>
              <a:t>Social capital</a:t>
            </a:r>
            <a:endParaRPr lang="en-GB" sz="1200" dirty="0">
              <a:solidFill>
                <a:schemeClr val="bg1"/>
              </a:solidFill>
              <a:effectLst/>
              <a:latin typeface="Times New Roman" panose="02020603050405020304" pitchFamily="18" charset="0"/>
              <a:ea typeface="Calibri" panose="020F0502020204030204" pitchFamily="34" charset="0"/>
            </a:endParaRPr>
          </a:p>
        </p:txBody>
      </p:sp>
      <p:sp>
        <p:nvSpPr>
          <p:cNvPr id="7" name="Flowchart: Process 6">
            <a:extLst>
              <a:ext uri="{FF2B5EF4-FFF2-40B4-BE49-F238E27FC236}">
                <a16:creationId xmlns:a16="http://schemas.microsoft.com/office/drawing/2014/main" id="{6E884FF8-FDAA-43FB-9C2B-092F1CA9763F}"/>
              </a:ext>
            </a:extLst>
          </p:cNvPr>
          <p:cNvSpPr/>
          <p:nvPr/>
        </p:nvSpPr>
        <p:spPr>
          <a:xfrm>
            <a:off x="8185828" y="2379604"/>
            <a:ext cx="1793631" cy="319453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1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Individuals</a:t>
            </a:r>
            <a:r>
              <a:rPr lang="en-GB"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education, health, income &amp; wealth, occupation, living standards, accommodation, self-fulfilment, liberties…</a:t>
            </a:r>
            <a:endParaRPr lang="fi-FI"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Organisations</a:t>
            </a:r>
            <a:r>
              <a:rPr lang="en-GB"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performance, competitiveness, opportunities, reputation, supply, assets, resources, work force, service…</a:t>
            </a:r>
            <a:endParaRPr lang="fi-FI"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Country/society</a:t>
            </a:r>
            <a:r>
              <a:rPr lang="en-GB"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a:t>
            </a:r>
            <a:r>
              <a:rPr lang="en-GB" sz="1100" dirty="0">
                <a:solidFill>
                  <a:schemeClr val="bg1"/>
                </a:solidFill>
                <a:effectLst/>
                <a:latin typeface="Times New Roman" panose="02020603050405020304" pitchFamily="18" charset="0"/>
                <a:ea typeface="Calibri" panose="020F0502020204030204" pitchFamily="34" charset="0"/>
              </a:rPr>
              <a:t>olitics, national wealth, product &amp; growth, labour market, national resources, governmental service level… </a:t>
            </a:r>
            <a:endParaRPr lang="en-GB" sz="1100" dirty="0">
              <a:solidFill>
                <a:schemeClr val="bg1"/>
              </a:solidFill>
            </a:endParaRPr>
          </a:p>
        </p:txBody>
      </p:sp>
      <p:sp>
        <p:nvSpPr>
          <p:cNvPr id="8" name="Arrow: Right 7">
            <a:extLst>
              <a:ext uri="{FF2B5EF4-FFF2-40B4-BE49-F238E27FC236}">
                <a16:creationId xmlns:a16="http://schemas.microsoft.com/office/drawing/2014/main" id="{9A39A0D5-0C3D-41C9-A80C-34346E8B4B5E}"/>
              </a:ext>
            </a:extLst>
          </p:cNvPr>
          <p:cNvSpPr/>
          <p:nvPr/>
        </p:nvSpPr>
        <p:spPr>
          <a:xfrm rot="16200000">
            <a:off x="5310558" y="4910500"/>
            <a:ext cx="844062" cy="40444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50" dirty="0"/>
              <a:t>Support</a:t>
            </a:r>
            <a:endParaRPr lang="en-GB" dirty="0"/>
          </a:p>
        </p:txBody>
      </p:sp>
      <p:sp>
        <p:nvSpPr>
          <p:cNvPr id="11" name="Arrow: Right 10">
            <a:extLst>
              <a:ext uri="{FF2B5EF4-FFF2-40B4-BE49-F238E27FC236}">
                <a16:creationId xmlns:a16="http://schemas.microsoft.com/office/drawing/2014/main" id="{D7195AAE-39E1-453A-A617-7C378E8D8E24}"/>
              </a:ext>
            </a:extLst>
          </p:cNvPr>
          <p:cNvSpPr/>
          <p:nvPr/>
        </p:nvSpPr>
        <p:spPr>
          <a:xfrm>
            <a:off x="6901964" y="3555753"/>
            <a:ext cx="1292469" cy="8176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Impact</a:t>
            </a:r>
          </a:p>
        </p:txBody>
      </p:sp>
      <p:sp>
        <p:nvSpPr>
          <p:cNvPr id="14" name="Arrow: Right 13">
            <a:extLst>
              <a:ext uri="{FF2B5EF4-FFF2-40B4-BE49-F238E27FC236}">
                <a16:creationId xmlns:a16="http://schemas.microsoft.com/office/drawing/2014/main" id="{3E5CC59A-E618-41D3-88C4-4ECEE4967AFD}"/>
              </a:ext>
            </a:extLst>
          </p:cNvPr>
          <p:cNvSpPr/>
          <p:nvPr/>
        </p:nvSpPr>
        <p:spPr>
          <a:xfrm>
            <a:off x="3792416" y="3591656"/>
            <a:ext cx="844062" cy="74587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Enable</a:t>
            </a:r>
            <a:endParaRPr lang="en-GB" dirty="0"/>
          </a:p>
        </p:txBody>
      </p:sp>
      <p:sp>
        <p:nvSpPr>
          <p:cNvPr id="15" name="Arrow: Right 14">
            <a:extLst>
              <a:ext uri="{FF2B5EF4-FFF2-40B4-BE49-F238E27FC236}">
                <a16:creationId xmlns:a16="http://schemas.microsoft.com/office/drawing/2014/main" id="{1C212608-0D9C-4744-B6F5-51474009BFFF}"/>
              </a:ext>
            </a:extLst>
          </p:cNvPr>
          <p:cNvSpPr/>
          <p:nvPr/>
        </p:nvSpPr>
        <p:spPr>
          <a:xfrm rot="5400000">
            <a:off x="5310560" y="2615709"/>
            <a:ext cx="844062" cy="40444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50" dirty="0"/>
              <a:t>Generate</a:t>
            </a:r>
            <a:endParaRPr lang="en-GB" dirty="0"/>
          </a:p>
        </p:txBody>
      </p:sp>
      <p:sp>
        <p:nvSpPr>
          <p:cNvPr id="23" name="Arrow: Striped Right 22">
            <a:extLst>
              <a:ext uri="{FF2B5EF4-FFF2-40B4-BE49-F238E27FC236}">
                <a16:creationId xmlns:a16="http://schemas.microsoft.com/office/drawing/2014/main" id="{450E0F46-905C-492C-A86E-C489792C0537}"/>
              </a:ext>
            </a:extLst>
          </p:cNvPr>
          <p:cNvSpPr/>
          <p:nvPr/>
        </p:nvSpPr>
        <p:spPr>
          <a:xfrm rot="11462383" flipV="1">
            <a:off x="6487077" y="2077488"/>
            <a:ext cx="1721871" cy="3216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Influences</a:t>
            </a:r>
          </a:p>
        </p:txBody>
      </p:sp>
      <p:sp>
        <p:nvSpPr>
          <p:cNvPr id="24" name="Arrow: Striped Right 23">
            <a:extLst>
              <a:ext uri="{FF2B5EF4-FFF2-40B4-BE49-F238E27FC236}">
                <a16:creationId xmlns:a16="http://schemas.microsoft.com/office/drawing/2014/main" id="{64B31A97-19FE-4B40-9DE5-92C4C262DE5D}"/>
              </a:ext>
            </a:extLst>
          </p:cNvPr>
          <p:cNvSpPr/>
          <p:nvPr/>
        </p:nvSpPr>
        <p:spPr>
          <a:xfrm rot="9934977" flipV="1">
            <a:off x="6485141" y="5577489"/>
            <a:ext cx="1721871" cy="3216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Determines</a:t>
            </a:r>
          </a:p>
        </p:txBody>
      </p:sp>
      <p:sp>
        <p:nvSpPr>
          <p:cNvPr id="25" name="TextBox 24">
            <a:extLst>
              <a:ext uri="{FF2B5EF4-FFF2-40B4-BE49-F238E27FC236}">
                <a16:creationId xmlns:a16="http://schemas.microsoft.com/office/drawing/2014/main" id="{522A3473-6311-4FCA-840A-FD87078EEFCA}"/>
              </a:ext>
            </a:extLst>
          </p:cNvPr>
          <p:cNvSpPr txBox="1"/>
          <p:nvPr/>
        </p:nvSpPr>
        <p:spPr>
          <a:xfrm>
            <a:off x="8383195" y="2100269"/>
            <a:ext cx="1398895" cy="369332"/>
          </a:xfrm>
          <a:prstGeom prst="rect">
            <a:avLst/>
          </a:prstGeom>
          <a:noFill/>
        </p:spPr>
        <p:txBody>
          <a:bodyPr wrap="square" rtlCol="0">
            <a:spAutoFit/>
          </a:bodyPr>
          <a:lstStyle/>
          <a:p>
            <a:r>
              <a:rPr lang="en-GB" dirty="0"/>
              <a:t>The Society: </a:t>
            </a:r>
          </a:p>
        </p:txBody>
      </p:sp>
      <p:sp>
        <p:nvSpPr>
          <p:cNvPr id="26" name="TextBox 25">
            <a:extLst>
              <a:ext uri="{FF2B5EF4-FFF2-40B4-BE49-F238E27FC236}">
                <a16:creationId xmlns:a16="http://schemas.microsoft.com/office/drawing/2014/main" id="{A2B5E6EB-A11D-4036-B63C-9EA6477247CD}"/>
              </a:ext>
            </a:extLst>
          </p:cNvPr>
          <p:cNvSpPr txBox="1"/>
          <p:nvPr/>
        </p:nvSpPr>
        <p:spPr>
          <a:xfrm>
            <a:off x="227180" y="267379"/>
            <a:ext cx="11574959" cy="1046440"/>
          </a:xfrm>
          <a:prstGeom prst="rect">
            <a:avLst/>
          </a:prstGeom>
          <a:noFill/>
        </p:spPr>
        <p:txBody>
          <a:bodyPr wrap="square" rtlCol="0">
            <a:spAutoFit/>
          </a:bodyPr>
          <a:lstStyle/>
          <a:p>
            <a:pPr algn="ctr"/>
            <a:r>
              <a:rPr lang="fi-FI" sz="4400" dirty="0" err="1">
                <a:solidFill>
                  <a:schemeClr val="bg1"/>
                </a:solidFill>
                <a:latin typeface="Helvetica" panose="020B0604020202020204" pitchFamily="34" charset="0"/>
                <a:cs typeface="Helvetica" panose="020B0604020202020204" pitchFamily="34" charset="0"/>
              </a:rPr>
              <a:t>What</a:t>
            </a:r>
            <a:r>
              <a:rPr lang="fi-FI" sz="4400" dirty="0">
                <a:solidFill>
                  <a:schemeClr val="bg1"/>
                </a:solidFill>
                <a:latin typeface="Helvetica" panose="020B0604020202020204" pitchFamily="34" charset="0"/>
                <a:cs typeface="Helvetica" panose="020B0604020202020204" pitchFamily="34" charset="0"/>
              </a:rPr>
              <a:t> is an </a:t>
            </a:r>
            <a:r>
              <a:rPr lang="fi-FI" sz="4400" dirty="0" err="1">
                <a:solidFill>
                  <a:schemeClr val="bg1"/>
                </a:solidFill>
                <a:latin typeface="Helvetica" panose="020B0604020202020204" pitchFamily="34" charset="0"/>
                <a:cs typeface="Helvetica" panose="020B0604020202020204" pitchFamily="34" charset="0"/>
              </a:rPr>
              <a:t>impact</a:t>
            </a:r>
            <a:r>
              <a:rPr lang="fi-FI" sz="4400" dirty="0">
                <a:solidFill>
                  <a:schemeClr val="bg1"/>
                </a:solidFill>
                <a:latin typeface="Helvetica" panose="020B0604020202020204" pitchFamily="34" charset="0"/>
                <a:cs typeface="Helvetica" panose="020B0604020202020204" pitchFamily="34" charset="0"/>
              </a:rPr>
              <a:t>? </a:t>
            </a:r>
          </a:p>
          <a:p>
            <a:pPr algn="ctr"/>
            <a:r>
              <a:rPr lang="en-GB" sz="1800" dirty="0">
                <a:effectLst/>
                <a:latin typeface="Times New Roman" panose="02020603050405020304" pitchFamily="18" charset="0"/>
                <a:ea typeface="Times New Roman" panose="02020603050405020304" pitchFamily="18" charset="0"/>
              </a:rPr>
              <a:t>”Influence of an action and/or phenomenon on something or someone.” </a:t>
            </a:r>
            <a:endParaRPr lang="en-GB" sz="44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90588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42E2-865C-4AAD-99B8-3C52DE50B1D5}"/>
              </a:ext>
            </a:extLst>
          </p:cNvPr>
          <p:cNvSpPr>
            <a:spLocks noGrp="1"/>
          </p:cNvSpPr>
          <p:nvPr>
            <p:ph type="title"/>
          </p:nvPr>
        </p:nvSpPr>
        <p:spPr/>
        <p:txBody>
          <a:bodyPr/>
          <a:lstStyle/>
          <a:p>
            <a:r>
              <a:rPr lang="en-GB" dirty="0"/>
              <a:t>The impact areas of IMMERSE (1/2)</a:t>
            </a:r>
          </a:p>
        </p:txBody>
      </p:sp>
      <p:pic>
        <p:nvPicPr>
          <p:cNvPr id="3" name="Picture 2">
            <a:extLst>
              <a:ext uri="{FF2B5EF4-FFF2-40B4-BE49-F238E27FC236}">
                <a16:creationId xmlns:a16="http://schemas.microsoft.com/office/drawing/2014/main" id="{36AEECB0-2930-4B9B-B9E4-E31CF2AFE715}"/>
              </a:ext>
            </a:extLst>
          </p:cNvPr>
          <p:cNvPicPr/>
          <p:nvPr/>
        </p:nvPicPr>
        <p:blipFill>
          <a:blip r:embed="rId2"/>
          <a:stretch>
            <a:fillRect/>
          </a:stretch>
        </p:blipFill>
        <p:spPr>
          <a:xfrm>
            <a:off x="3230245" y="2094443"/>
            <a:ext cx="5731510" cy="3721735"/>
          </a:xfrm>
          <a:prstGeom prst="rect">
            <a:avLst/>
          </a:prstGeom>
        </p:spPr>
      </p:pic>
    </p:spTree>
    <p:extLst>
      <p:ext uri="{BB962C8B-B14F-4D97-AF65-F5344CB8AC3E}">
        <p14:creationId xmlns:p14="http://schemas.microsoft.com/office/powerpoint/2010/main" val="310492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42E2-865C-4AAD-99B8-3C52DE50B1D5}"/>
              </a:ext>
            </a:extLst>
          </p:cNvPr>
          <p:cNvSpPr>
            <a:spLocks noGrp="1"/>
          </p:cNvSpPr>
          <p:nvPr>
            <p:ph type="title"/>
          </p:nvPr>
        </p:nvSpPr>
        <p:spPr/>
        <p:txBody>
          <a:bodyPr/>
          <a:lstStyle/>
          <a:p>
            <a:r>
              <a:rPr lang="en-GB" dirty="0"/>
              <a:t>The impact areas of IMMERSE (2/2)</a:t>
            </a:r>
          </a:p>
        </p:txBody>
      </p:sp>
      <p:pic>
        <p:nvPicPr>
          <p:cNvPr id="4" name="Picture 3">
            <a:extLst>
              <a:ext uri="{FF2B5EF4-FFF2-40B4-BE49-F238E27FC236}">
                <a16:creationId xmlns:a16="http://schemas.microsoft.com/office/drawing/2014/main" id="{4333D0C9-39EE-4B60-A5D0-6B5BCF35470E}"/>
              </a:ext>
            </a:extLst>
          </p:cNvPr>
          <p:cNvPicPr/>
          <p:nvPr/>
        </p:nvPicPr>
        <p:blipFill>
          <a:blip r:embed="rId2"/>
          <a:stretch>
            <a:fillRect/>
          </a:stretch>
        </p:blipFill>
        <p:spPr>
          <a:xfrm>
            <a:off x="3468732" y="1892595"/>
            <a:ext cx="5254536" cy="4600280"/>
          </a:xfrm>
          <a:prstGeom prst="rect">
            <a:avLst/>
          </a:prstGeom>
        </p:spPr>
      </p:pic>
    </p:spTree>
    <p:extLst>
      <p:ext uri="{BB962C8B-B14F-4D97-AF65-F5344CB8AC3E}">
        <p14:creationId xmlns:p14="http://schemas.microsoft.com/office/powerpoint/2010/main" val="28325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A6CC-81D8-47F3-AFB6-F3E8CE2E2D17}"/>
              </a:ext>
            </a:extLst>
          </p:cNvPr>
          <p:cNvSpPr>
            <a:spLocks noGrp="1"/>
          </p:cNvSpPr>
          <p:nvPr>
            <p:ph type="title"/>
          </p:nvPr>
        </p:nvSpPr>
        <p:spPr/>
        <p:txBody>
          <a:bodyPr/>
          <a:lstStyle/>
          <a:p>
            <a:r>
              <a:rPr lang="en-GB" dirty="0"/>
              <a:t>The desired impact of MIICT:</a:t>
            </a:r>
          </a:p>
        </p:txBody>
      </p:sp>
      <p:sp>
        <p:nvSpPr>
          <p:cNvPr id="3" name="TextBox 2">
            <a:extLst>
              <a:ext uri="{FF2B5EF4-FFF2-40B4-BE49-F238E27FC236}">
                <a16:creationId xmlns:a16="http://schemas.microsoft.com/office/drawing/2014/main" id="{F018CF5A-E7F6-4B8F-889E-069E930E4C32}"/>
              </a:ext>
            </a:extLst>
          </p:cNvPr>
          <p:cNvSpPr txBox="1"/>
          <p:nvPr/>
        </p:nvSpPr>
        <p:spPr>
          <a:xfrm>
            <a:off x="1467293" y="1913861"/>
            <a:ext cx="7283302" cy="4062651"/>
          </a:xfrm>
          <a:prstGeom prst="rect">
            <a:avLst/>
          </a:prstGeom>
          <a:noFill/>
        </p:spPr>
        <p:txBody>
          <a:bodyPr wrap="square" rtlCol="0">
            <a:spAutoFit/>
          </a:bodyPr>
          <a:lstStyle/>
          <a:p>
            <a:pPr marL="342900" lvl="0" indent="-342900" algn="just">
              <a:buFont typeface="Symbol" panose="05050102010706020507" pitchFamily="18" charset="2"/>
              <a:buChar char=""/>
            </a:pPr>
            <a:r>
              <a:rPr lang="en-GB"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Employment </a:t>
            </a:r>
            <a:endParaRPr lang="fi-FI"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Accommodation</a:t>
            </a:r>
            <a:endParaRPr lang="fi-FI"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Health</a:t>
            </a:r>
            <a:endParaRPr lang="fi-FI"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Social integration</a:t>
            </a:r>
            <a:endParaRPr lang="fi-FI"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Social security (often synonym with social welfare)</a:t>
            </a:r>
            <a:endParaRPr lang="fi-FI"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Employment</a:t>
            </a:r>
            <a:endParaRPr lang="fi-FI"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Language</a:t>
            </a:r>
            <a:endParaRPr lang="fi-FI"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Transportation, and </a:t>
            </a:r>
            <a:endParaRPr lang="fi-FI"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Status</a:t>
            </a:r>
            <a:endParaRPr lang="fi-FI"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0935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4CA9-B82E-46A9-8581-7656DF2A22E7}"/>
              </a:ext>
            </a:extLst>
          </p:cNvPr>
          <p:cNvSpPr>
            <a:spLocks noGrp="1"/>
          </p:cNvSpPr>
          <p:nvPr>
            <p:ph type="title"/>
          </p:nvPr>
        </p:nvSpPr>
        <p:spPr/>
        <p:txBody>
          <a:bodyPr/>
          <a:lstStyle/>
          <a:p>
            <a:r>
              <a:rPr lang="en-GB" dirty="0"/>
              <a:t>How to measure?</a:t>
            </a:r>
          </a:p>
        </p:txBody>
      </p:sp>
      <p:sp>
        <p:nvSpPr>
          <p:cNvPr id="3" name="TextBox 2">
            <a:extLst>
              <a:ext uri="{FF2B5EF4-FFF2-40B4-BE49-F238E27FC236}">
                <a16:creationId xmlns:a16="http://schemas.microsoft.com/office/drawing/2014/main" id="{4E5F000B-8927-46F8-B3EE-8F96B3D25D4C}"/>
              </a:ext>
            </a:extLst>
          </p:cNvPr>
          <p:cNvSpPr txBox="1"/>
          <p:nvPr/>
        </p:nvSpPr>
        <p:spPr>
          <a:xfrm>
            <a:off x="1467293" y="1913861"/>
            <a:ext cx="8601740" cy="3323987"/>
          </a:xfrm>
          <a:prstGeom prst="rect">
            <a:avLst/>
          </a:prstGeom>
          <a:noFill/>
        </p:spPr>
        <p:txBody>
          <a:bodyPr wrap="square" rtlCol="0">
            <a:spAutoFit/>
          </a:bodyPr>
          <a:lstStyle/>
          <a:p>
            <a:pPr marL="342900" lvl="0" indent="-342900" algn="just">
              <a:buFont typeface="Symbol" panose="05050102010706020507" pitchFamily="18" charset="2"/>
              <a:buChar char=""/>
            </a:pPr>
            <a:r>
              <a:rPr lang="en-GB" sz="28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Using questionnaires that were done during the SSD phase</a:t>
            </a:r>
          </a:p>
          <a:p>
            <a:pPr marL="342900" lvl="0" indent="-342900" algn="just">
              <a:buFont typeface="Symbol" panose="05050102010706020507" pitchFamily="18" charset="2"/>
              <a:buChar char=""/>
            </a:pPr>
            <a:r>
              <a:rPr lang="en-GB" sz="28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Based on the migrants’ and </a:t>
            </a:r>
            <a:r>
              <a:rPr lang="en-GB" sz="2800" dirty="0">
                <a:solidFill>
                  <a:srgbClr val="2C2258"/>
                </a:solidFill>
                <a:latin typeface="Helvetica" panose="020B0604020202020204" pitchFamily="34" charset="0"/>
                <a:ea typeface="Calibri" panose="020F0502020204030204" pitchFamily="34" charset="0"/>
                <a:cs typeface="Times New Roman" panose="02020603050405020304" pitchFamily="18" charset="0"/>
              </a:rPr>
              <a:t>service providers’ </a:t>
            </a:r>
            <a:r>
              <a:rPr lang="en-GB" sz="28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answers on needs, appreciation, and expectations</a:t>
            </a:r>
          </a:p>
          <a:p>
            <a:pPr marL="342900" lvl="0" indent="-342900" algn="just">
              <a:buFont typeface="Symbol" panose="05050102010706020507" pitchFamily="18" charset="2"/>
              <a:buChar char=""/>
            </a:pPr>
            <a:r>
              <a:rPr lang="en-GB" sz="28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a:t>
            </a:r>
            <a:r>
              <a:rPr lang="en-GB" sz="2800" dirty="0" err="1">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Gestimation</a:t>
            </a:r>
            <a:r>
              <a:rPr lang="en-GB" sz="28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a:t>
            </a:r>
            <a:r>
              <a:rPr lang="en-GB" sz="2800" dirty="0">
                <a:solidFill>
                  <a:srgbClr val="2C2258"/>
                </a:solidFill>
                <a:latin typeface="Helvetica" panose="020B0604020202020204" pitchFamily="34" charset="0"/>
                <a:ea typeface="Calibri" panose="020F0502020204030204" pitchFamily="34" charset="0"/>
                <a:cs typeface="Times New Roman" panose="02020603050405020304" pitchFamily="18" charset="0"/>
              </a:rPr>
              <a:t> = b</a:t>
            </a:r>
            <a:r>
              <a:rPr lang="en-GB" sz="28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etween a guess and an estimation </a:t>
            </a:r>
          </a:p>
          <a:p>
            <a:pPr marL="342900" lvl="0" indent="-342900" algn="just">
              <a:buFont typeface="Symbol" panose="05050102010706020507" pitchFamily="18" charset="2"/>
              <a:buChar char=""/>
            </a:pPr>
            <a:endParaRPr lang="en-GB" sz="24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14112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6723-65A2-461B-B14D-5D4CA94EE632}"/>
              </a:ext>
            </a:extLst>
          </p:cNvPr>
          <p:cNvSpPr>
            <a:spLocks noGrp="1"/>
          </p:cNvSpPr>
          <p:nvPr>
            <p:ph type="title"/>
          </p:nvPr>
        </p:nvSpPr>
        <p:spPr/>
        <p:txBody>
          <a:bodyPr/>
          <a:lstStyle/>
          <a:p>
            <a:r>
              <a:rPr lang="en-GB" dirty="0"/>
              <a:t>Italy</a:t>
            </a:r>
          </a:p>
        </p:txBody>
      </p:sp>
      <p:sp>
        <p:nvSpPr>
          <p:cNvPr id="4" name="TextBox 3">
            <a:extLst>
              <a:ext uri="{FF2B5EF4-FFF2-40B4-BE49-F238E27FC236}">
                <a16:creationId xmlns:a16="http://schemas.microsoft.com/office/drawing/2014/main" id="{B234CBF4-82B4-4B56-8F8A-6026F9273F2E}"/>
              </a:ext>
            </a:extLst>
          </p:cNvPr>
          <p:cNvSpPr txBox="1"/>
          <p:nvPr/>
        </p:nvSpPr>
        <p:spPr>
          <a:xfrm>
            <a:off x="366823" y="1908999"/>
            <a:ext cx="5002619" cy="3647152"/>
          </a:xfrm>
          <a:prstGeom prst="rect">
            <a:avLst/>
          </a:prstGeom>
          <a:noFill/>
        </p:spPr>
        <p:txBody>
          <a:bodyPr wrap="square">
            <a:spAutoFit/>
          </a:bodyPr>
          <a:lstStyle/>
          <a:p>
            <a:pPr algn="l">
              <a:tabLst>
                <a:tab pos="1689100" algn="l"/>
              </a:tabLst>
            </a:pPr>
            <a:r>
              <a:rPr lang="en-GB" sz="11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Employment</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Overall, employment in one of the most needed area of life that would increase the wellbeing of immigrants, and also the society. This was highlighted in the migrants answers, as well as in the “wish list” of the SPs.</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Employment is especially important for the former minors, since getting the first job is usually the thing that opens for further opportunities.</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The unemployment rates of young minors are high, so this ameliorating this would benefit greatly the society too.</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algn="l">
              <a:tabLst>
                <a:tab pos="1689100" algn="l"/>
              </a:tabLst>
            </a:pPr>
            <a:r>
              <a:rPr lang="en-GB" sz="11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Accommodation</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Housing is a fundamental need, and any attempts to ameliorate the housing market for migrants would have a positive impact on the migrants’ lives, but also helping integrating to the society. </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Especially finding accommodation for the migrants needs enhancements, and in this IMMERSE has potential. However, many of the currently existing practicalities in place in Italy inhibit the use of many online platforms, thus limits the impact of IMMERSE</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algn="l">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FDBFC00-D24C-45DF-BF37-B9644E22FABC}"/>
              </a:ext>
            </a:extLst>
          </p:cNvPr>
          <p:cNvSpPr txBox="1"/>
          <p:nvPr/>
        </p:nvSpPr>
        <p:spPr>
          <a:xfrm>
            <a:off x="5624624" y="2033919"/>
            <a:ext cx="6306878" cy="3477875"/>
          </a:xfrm>
          <a:prstGeom prst="rect">
            <a:avLst/>
          </a:prstGeom>
          <a:noFill/>
        </p:spPr>
        <p:txBody>
          <a:bodyPr wrap="square">
            <a:spAutoFit/>
          </a:bodyPr>
          <a:lstStyle/>
          <a:p>
            <a:pPr algn="l">
              <a:tabLst>
                <a:tab pos="1689100" algn="l"/>
              </a:tabLst>
            </a:pPr>
            <a:r>
              <a:rPr lang="en-GB" sz="11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Social integration</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IMMERSE would have an impact on this area, since the services, such as, finding training and interacting with locals and SPs are important, however, based on the responses the impact can be moderate.</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algn="l">
              <a:tabLst>
                <a:tab pos="1689100" algn="l"/>
              </a:tabLst>
            </a:pPr>
            <a:r>
              <a:rPr lang="en-GB" sz="11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Language</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Language was one of the most sought impact of IMMERSE from SPs point-of-view. Learning the language would help in so many areas of life. The migrants too valued the various training courses, language courses included. Taking into account the importance on language, IMMERSE would make another big impact: offering services in the migrants languages too. This would, e.g., ease communication between migrants and SPs, thus possibly ameliorate every interaction. </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algn="l">
              <a:tabLst>
                <a:tab pos="1689100" algn="l"/>
              </a:tabLst>
            </a:pPr>
            <a:r>
              <a:rPr lang="en-GB" sz="11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Transportation</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algn="l">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This area was raised by some respondents, and it indicated that IMMERSE could have the potential of delivering information on transport to the migrants. This could increase the movement of the migrants, perhaps, they could search for employment, education, courses etc. from a wider geographical area, once they know how the public transportation works.</a:t>
            </a:r>
            <a:endParaRPr lang="fi-FI" sz="11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717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D168-A8C2-4EB0-B046-42F97CC6A1B9}"/>
              </a:ext>
            </a:extLst>
          </p:cNvPr>
          <p:cNvSpPr>
            <a:spLocks noGrp="1"/>
          </p:cNvSpPr>
          <p:nvPr>
            <p:ph type="title"/>
          </p:nvPr>
        </p:nvSpPr>
        <p:spPr/>
        <p:txBody>
          <a:bodyPr/>
          <a:lstStyle/>
          <a:p>
            <a:r>
              <a:rPr lang="en-GB" dirty="0"/>
              <a:t>Cyprus</a:t>
            </a:r>
          </a:p>
        </p:txBody>
      </p:sp>
      <p:sp>
        <p:nvSpPr>
          <p:cNvPr id="4" name="TextBox 3">
            <a:extLst>
              <a:ext uri="{FF2B5EF4-FFF2-40B4-BE49-F238E27FC236}">
                <a16:creationId xmlns:a16="http://schemas.microsoft.com/office/drawing/2014/main" id="{449A9AD7-4E20-4904-B71F-6AB86E85C450}"/>
              </a:ext>
            </a:extLst>
          </p:cNvPr>
          <p:cNvSpPr txBox="1"/>
          <p:nvPr/>
        </p:nvSpPr>
        <p:spPr>
          <a:xfrm>
            <a:off x="542260" y="1899245"/>
            <a:ext cx="10515600" cy="3544625"/>
          </a:xfrm>
          <a:prstGeom prst="rect">
            <a:avLst/>
          </a:prstGeom>
          <a:noFill/>
        </p:spPr>
        <p:txBody>
          <a:bodyPr wrap="square" numCol="2">
            <a:spAutoFit/>
          </a:bodyPr>
          <a:lstStyle/>
          <a:p>
            <a:pPr algn="l">
              <a:tabLst>
                <a:tab pos="1689100" algn="l"/>
              </a:tabLst>
            </a:pPr>
            <a:r>
              <a:rPr lang="en-GB" sz="12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Employment</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The impact would be highly valued, although it was not possible to really measure that, since the services of employment were not in use in the Cypriot version of IMMERSE</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Overall, employment in one of the most needed area of life that would increase the wellbeing of immigrants, and also the society.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Most of the destination countries </a:t>
            </a:r>
            <a:r>
              <a:rPr lang="en-US"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are failing to </a:t>
            </a:r>
            <a:r>
              <a:rPr lang="en-US" sz="1200" dirty="0" err="1">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utilise</a:t>
            </a:r>
            <a:r>
              <a:rPr lang="en-US"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much of the potential that immigrants offer. </a:t>
            </a: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This would have a huge impact on societies, especially with the aging populations.</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algn="l">
              <a:tabLst>
                <a:tab pos="1689100" algn="l"/>
              </a:tabLst>
            </a:pPr>
            <a:r>
              <a:rPr lang="en-GB" sz="12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Accommodation</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Housing is a fundamental need, and any attempts to ameliorate the housing market for migrants would have a big positive impact on the migrants’ lives, but also helping integrating to the society. The ultimate cases of migrants living on the streets not only impedes integration, but often results to even greater marginalisation.</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algn="l">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algn="l">
              <a:tabLst>
                <a:tab pos="1689100" algn="l"/>
              </a:tabLst>
            </a:pPr>
            <a:r>
              <a:rPr lang="en-GB" sz="12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Social integration</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IMMERSE would have a significant impact on this area, since the services, such as, finding training and interacting with locals and SPs very highly rated and seen very important.</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algn="l">
              <a:tabLst>
                <a:tab pos="1689100" algn="l"/>
              </a:tabLst>
            </a:pPr>
            <a:r>
              <a:rPr lang="en-GB" sz="12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Language</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Language was one of the most sought impact of IMMERSE from SPs point-of-view. Learning Greek would help in so many areas of life. The migrants too valued the various training courses, language courses included. Taking into account the importance on language, IMMERSE would make another big impact: offering services in the migrants’ languages too. This would, e.g., ease communication between migrants and SPs, thus possibly ameliorate every interaction.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algn="just"/>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9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573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D168-A8C2-4EB0-B046-42F97CC6A1B9}"/>
              </a:ext>
            </a:extLst>
          </p:cNvPr>
          <p:cNvSpPr>
            <a:spLocks noGrp="1"/>
          </p:cNvSpPr>
          <p:nvPr>
            <p:ph type="title"/>
          </p:nvPr>
        </p:nvSpPr>
        <p:spPr/>
        <p:txBody>
          <a:bodyPr/>
          <a:lstStyle/>
          <a:p>
            <a:r>
              <a:rPr lang="en-GB" dirty="0"/>
              <a:t>Spain</a:t>
            </a:r>
          </a:p>
        </p:txBody>
      </p:sp>
      <p:sp>
        <p:nvSpPr>
          <p:cNvPr id="4" name="TextBox 3">
            <a:extLst>
              <a:ext uri="{FF2B5EF4-FFF2-40B4-BE49-F238E27FC236}">
                <a16:creationId xmlns:a16="http://schemas.microsoft.com/office/drawing/2014/main" id="{449A9AD7-4E20-4904-B71F-6AB86E85C450}"/>
              </a:ext>
            </a:extLst>
          </p:cNvPr>
          <p:cNvSpPr txBox="1"/>
          <p:nvPr/>
        </p:nvSpPr>
        <p:spPr>
          <a:xfrm>
            <a:off x="542261" y="1697338"/>
            <a:ext cx="4561368" cy="3785652"/>
          </a:xfrm>
          <a:prstGeom prst="rect">
            <a:avLst/>
          </a:prstGeom>
          <a:noFill/>
        </p:spPr>
        <p:txBody>
          <a:bodyPr wrap="square" numCol="1">
            <a:spAutoFit/>
          </a:bodyPr>
          <a:lstStyle/>
          <a:p>
            <a:pPr algn="l">
              <a:tabLst>
                <a:tab pos="1689100" algn="l"/>
              </a:tabLst>
            </a:pPr>
            <a:r>
              <a:rPr lang="en-GB" sz="12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Employment</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Being employed was one of the most valued areas of life, but also something that IMMERSE could have a huge impact. The employment of migrants would naturally benefit the migrants financially, helping in integrating to the society, but also benefit the Spanish/Andalusian society.</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algn="l">
              <a:tabLst>
                <a:tab pos="1689100" algn="l"/>
              </a:tabLst>
            </a:pPr>
            <a:endParaRPr lang="en-GB" sz="12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algn="l">
              <a:tabLst>
                <a:tab pos="1689100" algn="l"/>
              </a:tabLst>
            </a:pPr>
            <a:r>
              <a:rPr lang="en-GB" sz="12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Accommodation</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Housing is was raised as one of the most important areas of life. Impact, even a small one would therefore have big consequences in the lives of immigrants. this was not measured in the Spanish questionnaire, however, the IMMERSE could make a significant impact in migrant housing market.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The ultimate cases of migrants living on the streets not only impedes integration, but often results to even greater marginalisation.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B49735C-D78A-4E55-BF8A-A3C005C956EC}"/>
              </a:ext>
            </a:extLst>
          </p:cNvPr>
          <p:cNvSpPr txBox="1"/>
          <p:nvPr/>
        </p:nvSpPr>
        <p:spPr>
          <a:xfrm>
            <a:off x="6510671" y="1697338"/>
            <a:ext cx="4561368" cy="3970318"/>
          </a:xfrm>
          <a:prstGeom prst="rect">
            <a:avLst/>
          </a:prstGeom>
          <a:noFill/>
        </p:spPr>
        <p:txBody>
          <a:bodyPr wrap="square" numCol="1">
            <a:spAutoFit/>
          </a:bodyPr>
          <a:lstStyle/>
          <a:p>
            <a:pPr algn="l">
              <a:tabLst>
                <a:tab pos="1689100" algn="l"/>
              </a:tabLst>
            </a:pPr>
            <a:r>
              <a:rPr lang="en-GB" sz="12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Social integration</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IMMERSE would have a significant impact on this area, since the services, such as, finding training and interacting with locals and SPs very highly rated and seen very important.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Social integration is related with others too, e.g., language and jobs, housing etc. thus IMMERSE could have a big impact in this.</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68580" algn="l">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algn="l">
              <a:tabLst>
                <a:tab pos="1689100" algn="l"/>
              </a:tabLst>
            </a:pPr>
            <a:r>
              <a:rPr lang="en-GB" sz="1200" i="1"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Language</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Language was high on the list of both SPs (2</a:t>
            </a:r>
            <a:r>
              <a:rPr lang="en-GB" sz="1200" baseline="300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nd</a:t>
            </a: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and migrants (4</a:t>
            </a:r>
            <a:r>
              <a:rPr lang="en-GB" sz="1200" baseline="300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th</a:t>
            </a: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 and thus could have a big impact on migrants’ lives. It is evident that knowing the language of a new country eases the integration. Although it must be highlighted that many of the migrants in Spain comes from Spanish speaking countries. </a:t>
            </a:r>
            <a:endParaRPr lang="fi-FI"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tabLst>
                <a:tab pos="1689100" algn="l"/>
              </a:tabLst>
            </a:pPr>
            <a:r>
              <a:rPr lang="en-GB" sz="12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rPr>
              <a:t>Enhanced language capabilities is not only for the migrants, but for the SPs too. The communication and the ability to search for information, for examples, are very important in life.</a:t>
            </a:r>
            <a:endParaRPr lang="fi-FI" sz="600" dirty="0">
              <a:solidFill>
                <a:srgbClr val="2C2258"/>
              </a:solidFill>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191806"/>
      </p:ext>
    </p:extLst>
  </p:cSld>
  <p:clrMapOvr>
    <a:masterClrMapping/>
  </p:clrMapOvr>
</p:sld>
</file>

<file path=ppt/theme/theme1.xml><?xml version="1.0" encoding="utf-8"?>
<a:theme xmlns:a="http://schemas.openxmlformats.org/drawingml/2006/main" name="Office Theme">
  <a:themeElements>
    <a:clrScheme name="Custom 1">
      <a:dk1>
        <a:srgbClr val="28225B"/>
      </a:dk1>
      <a:lt1>
        <a:srgbClr val="FFFFFF"/>
      </a:lt1>
      <a:dk2>
        <a:srgbClr val="27225A"/>
      </a:dk2>
      <a:lt2>
        <a:srgbClr val="FFFFFF"/>
      </a:lt2>
      <a:accent1>
        <a:srgbClr val="2CABE2"/>
      </a:accent1>
      <a:accent2>
        <a:srgbClr val="F5008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4ECB26CE58D9C7439ACCA0A49757F1C1" ma:contentTypeVersion="10" ma:contentTypeDescription="Luo uusi asiakirja." ma:contentTypeScope="" ma:versionID="88f16c6e63dc232b8bc085cdae89db58">
  <xsd:schema xmlns:xsd="http://www.w3.org/2001/XMLSchema" xmlns:xs="http://www.w3.org/2001/XMLSchema" xmlns:p="http://schemas.microsoft.com/office/2006/metadata/properties" xmlns:ns2="beac2bb3-7f85-4fea-b849-b31001fc90be" xmlns:ns3="597fbbe1-c96f-429e-bc39-874d5f33d310" targetNamespace="http://schemas.microsoft.com/office/2006/metadata/properties" ma:root="true" ma:fieldsID="b0f1229769d963b5c925d4b4ce2de375" ns2:_="" ns3:_="">
    <xsd:import namespace="beac2bb3-7f85-4fea-b849-b31001fc90be"/>
    <xsd:import namespace="597fbbe1-c96f-429e-bc39-874d5f33d3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c2bb3-7f85-4fea-b849-b31001fc90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fbbe1-c96f-429e-bc39-874d5f33d310"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E4A265-A6B2-4374-8B5C-69AD179BD23C}">
  <ds:schemaRefs>
    <ds:schemaRef ds:uri="http://purl.org/dc/terms/"/>
    <ds:schemaRef ds:uri="597fbbe1-c96f-429e-bc39-874d5f33d310"/>
    <ds:schemaRef ds:uri="http://purl.org/dc/dcmitype/"/>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elements/1.1/"/>
    <ds:schemaRef ds:uri="http://schemas.openxmlformats.org/package/2006/metadata/core-properties"/>
    <ds:schemaRef ds:uri="beac2bb3-7f85-4fea-b849-b31001fc90be"/>
  </ds:schemaRefs>
</ds:datastoreItem>
</file>

<file path=customXml/itemProps2.xml><?xml version="1.0" encoding="utf-8"?>
<ds:datastoreItem xmlns:ds="http://schemas.openxmlformats.org/officeDocument/2006/customXml" ds:itemID="{7375B26F-F479-4BA4-83E9-A6FA8BE6D6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ac2bb3-7f85-4fea-b849-b31001fc90be"/>
    <ds:schemaRef ds:uri="597fbbe1-c96f-429e-bc39-874d5f33d3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8146C0-D196-4A01-B0D8-8E248590BF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5767</TotalTime>
  <Words>1191</Words>
  <Application>Microsoft Office PowerPoint</Application>
  <PresentationFormat>Widescreen</PresentationFormat>
  <Paragraphs>100</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Helvetica</vt:lpstr>
      <vt:lpstr>Symbol</vt:lpstr>
      <vt:lpstr>Times New Roman</vt:lpstr>
      <vt:lpstr>Office Theme</vt:lpstr>
      <vt:lpstr>PowerPoint Presentation</vt:lpstr>
      <vt:lpstr>PowerPoint Presentation</vt:lpstr>
      <vt:lpstr>The impact areas of IMMERSE (1/2)</vt:lpstr>
      <vt:lpstr>The impact areas of IMMERSE (2/2)</vt:lpstr>
      <vt:lpstr>The desired impact of MIICT:</vt:lpstr>
      <vt:lpstr>How to measure?</vt:lpstr>
      <vt:lpstr>Italy</vt:lpstr>
      <vt:lpstr>Cyprus</vt:lpstr>
      <vt:lpstr>Spain</vt:lpstr>
      <vt:lpstr>Other impacts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Brewster;ya8192@exchange.shu.ac.uk</dc:creator>
  <cp:lastModifiedBy>Tuomas Tammilehto</cp:lastModifiedBy>
  <cp:revision>265</cp:revision>
  <cp:lastPrinted>2018-10-26T10:38:13Z</cp:lastPrinted>
  <dcterms:created xsi:type="dcterms:W3CDTF">2018-10-26T09:18:45Z</dcterms:created>
  <dcterms:modified xsi:type="dcterms:W3CDTF">2022-01-26T15:50:24Z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0x0101004ECB26CE58D9C7439ACCA0A49757F1C1</vt:lpwstr>
  </property>
</Properties>
</file>