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Lst>
  <p:notesMasterIdLst>
    <p:notesMasterId r:id="rId15"/>
  </p:notesMasterIdLst>
  <p:sldIdLst>
    <p:sldId id="291" r:id="rId4"/>
    <p:sldId id="266" r:id="rId5"/>
    <p:sldId id="357" r:id="rId6"/>
    <p:sldId id="552" r:id="rId7"/>
    <p:sldId id="543" r:id="rId8"/>
    <p:sldId id="541" r:id="rId9"/>
    <p:sldId id="293" r:id="rId10"/>
    <p:sldId id="532" r:id="rId11"/>
    <p:sldId id="549" r:id="rId12"/>
    <p:sldId id="550" r:id="rId13"/>
    <p:sldId id="55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BB356-B251-47D2-9603-1C174D6D735B}" type="datetimeFigureOut">
              <a:rPr lang="en-GB" smtClean="0"/>
              <a:t>27/01/2022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4325B-2087-4328-A0F0-45E6DE12F5AD}" type="slidenum">
              <a:rPr lang="en-GB" smtClean="0"/>
              <a:t>‹Nr.›</a:t>
            </a:fld>
            <a:endParaRPr lang="en-GB"/>
          </a:p>
        </p:txBody>
      </p:sp>
    </p:spTree>
    <p:extLst>
      <p:ext uri="{BB962C8B-B14F-4D97-AF65-F5344CB8AC3E}">
        <p14:creationId xmlns:p14="http://schemas.microsoft.com/office/powerpoint/2010/main" val="64395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42734-D2A5-D044-A3C0-CA11886DE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763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42734-D2A5-D044-A3C0-CA11886DE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09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SPAIN</a:t>
            </a:r>
            <a:r>
              <a:rPr lang="en-GB"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Andalusia is a large autonomous region in southern Spain incorporating a number of large cities including Seville, Malaga, Cordoba and Grenada.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Out of a population of 8.4 million people the region currently has a foreign-born population of almost 600,000 representing just over 7%.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Of this population an estimated 22% are Moroccan (who are often employed in the agricultural sector as berry pickers), 14% from Romania and 13% from Latin America. 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represents a particularly diverse migrant population from a range of differing cultures.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Of particular interest is the equality in the gender balance within this foreign-born population.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With respect to migration, FUNDEA already collaborates with a number of non-profits alongside these organisations who interact with all kinds of migrant populations.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ITALY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Italian pilot is conducted by the Italian Ministry of Justice (</a:t>
            </a:r>
            <a:r>
              <a:rPr lang="en-GB" sz="1200" kern="1200" dirty="0" err="1">
                <a:solidFill>
                  <a:schemeClr val="tx1"/>
                </a:solidFill>
                <a:effectLst/>
                <a:latin typeface="+mn-lt"/>
                <a:ea typeface="+mn-ea"/>
                <a:cs typeface="+mn-cs"/>
              </a:rPr>
              <a:t>MoJ</a:t>
            </a:r>
            <a:r>
              <a:rPr lang="en-GB" sz="1200" kern="1200" dirty="0">
                <a:solidFill>
                  <a:schemeClr val="tx1"/>
                </a:solidFill>
                <a:effectLst/>
                <a:latin typeface="+mn-lt"/>
                <a:ea typeface="+mn-ea"/>
                <a:cs typeface="+mn-cs"/>
              </a:rPr>
              <a:t>-IT) assisted by </a:t>
            </a:r>
            <a:r>
              <a:rPr lang="en-GB" sz="1200" kern="1200" dirty="0" err="1">
                <a:solidFill>
                  <a:schemeClr val="tx1"/>
                </a:solidFill>
                <a:effectLst/>
                <a:latin typeface="+mn-lt"/>
                <a:ea typeface="+mn-ea"/>
                <a:cs typeface="+mn-cs"/>
              </a:rPr>
              <a:t>Agenfor</a:t>
            </a:r>
            <a:r>
              <a:rPr lang="en-GB" sz="1200" kern="1200" dirty="0">
                <a:solidFill>
                  <a:schemeClr val="tx1"/>
                </a:solidFill>
                <a:effectLst/>
                <a:latin typeface="+mn-lt"/>
                <a:ea typeface="+mn-ea"/>
                <a:cs typeface="+mn-cs"/>
              </a:rPr>
              <a:t> International using a range of stakeholders involved in the management of immigration from a social, security and legal perspectives of migration.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selected geographical area covers five regions in the north of the country: Veneto, Trentino Alto Adige, Friuli Venezia Giulia, Emilia-Romagna and Marche.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These regions have a number of centres centres that provide access to migrants at different stages in their immigration journeys for MIICT.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Furthermore, the </a:t>
            </a:r>
            <a:r>
              <a:rPr lang="en-GB" sz="1200" kern="1200" dirty="0" err="1">
                <a:solidFill>
                  <a:schemeClr val="tx1"/>
                </a:solidFill>
                <a:effectLst/>
                <a:latin typeface="+mn-lt"/>
                <a:ea typeface="+mn-ea"/>
                <a:cs typeface="+mn-cs"/>
              </a:rPr>
              <a:t>MoJ</a:t>
            </a:r>
            <a:r>
              <a:rPr lang="en-GB" sz="1200" kern="1200" dirty="0">
                <a:solidFill>
                  <a:schemeClr val="tx1"/>
                </a:solidFill>
                <a:effectLst/>
                <a:latin typeface="+mn-lt"/>
                <a:ea typeface="+mn-ea"/>
                <a:cs typeface="+mn-cs"/>
              </a:rPr>
              <a:t>-IT provides MIICT with access to the national police, regional governments, municipalities, welfare services, NGOs and volunteers, and the work of the Labour Inspectors by the employment centres (responsible for the fight against illegal exploitation of the migrants).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majority of these agencies do not employ joined up ICTs in their respective organisations and thus have a clear and identifiable need for the MIICT solutions.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CYPRUS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Nicosia is the largest city on the Island of Cyprus.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Within Nicosia the municipality of </a:t>
            </a:r>
            <a:r>
              <a:rPr lang="en-GB" sz="1200" kern="1200" dirty="0" err="1">
                <a:solidFill>
                  <a:schemeClr val="tx1"/>
                </a:solidFill>
                <a:effectLst/>
                <a:latin typeface="+mn-lt"/>
                <a:ea typeface="+mn-ea"/>
                <a:cs typeface="+mn-cs"/>
              </a:rPr>
              <a:t>Engomi</a:t>
            </a:r>
            <a:r>
              <a:rPr lang="en-GB" sz="1200" kern="1200" dirty="0">
                <a:solidFill>
                  <a:schemeClr val="tx1"/>
                </a:solidFill>
                <a:effectLst/>
                <a:latin typeface="+mn-lt"/>
                <a:ea typeface="+mn-ea"/>
                <a:cs typeface="+mn-cs"/>
              </a:rPr>
              <a:t> is one of the largest and most progressive local authorities in Cyprus, supporting youth integration and participation of the local citizens in its day to day activities.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ENGOMI has been involved in the integration of migrants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by (1) providing social support and orientation services;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(2) creating opportunities for participation in community, cultural, and sporting events;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(3) facilitating collaboration between associations and informal groups of TCNs with local authorities’ agencies and other local organisations.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CARITAS Cyprus is a member of CARITAS Internationalis and provides critical services to hundreds of migrants and refugees through two centres serving as resource and information hubs for migrants in need of support.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CARITAS Cyprus also operates two shelters for vulnerable migrants and wraparound case management services.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Nicosia and </a:t>
            </a:r>
            <a:r>
              <a:rPr lang="en-GB" sz="1200" kern="1200" dirty="0" err="1">
                <a:solidFill>
                  <a:schemeClr val="tx1"/>
                </a:solidFill>
                <a:effectLst/>
                <a:latin typeface="+mn-lt"/>
                <a:ea typeface="+mn-ea"/>
                <a:cs typeface="+mn-cs"/>
              </a:rPr>
              <a:t>Larnaca</a:t>
            </a:r>
            <a:r>
              <a:rPr lang="en-GB" sz="1200" kern="1200" dirty="0">
                <a:solidFill>
                  <a:schemeClr val="tx1"/>
                </a:solidFill>
                <a:effectLst/>
                <a:latin typeface="+mn-lt"/>
                <a:ea typeface="+mn-ea"/>
                <a:cs typeface="+mn-cs"/>
              </a:rPr>
              <a:t>, CARITAS Cyprus’ Migrant Centres are open weekdays to provide a place for migrants to socialize, access legal, healthcare, and psycho-social support, to learn languages and, if necessary, food, clothing and other humanitarian services. In </a:t>
            </a:r>
            <a:r>
              <a:rPr lang="en-GB" sz="1200" kern="1200" dirty="0" err="1">
                <a:solidFill>
                  <a:schemeClr val="tx1"/>
                </a:solidFill>
                <a:effectLst/>
                <a:latin typeface="+mn-lt"/>
                <a:ea typeface="+mn-ea"/>
                <a:cs typeface="+mn-cs"/>
              </a:rPr>
              <a:t>Paphos</a:t>
            </a:r>
            <a:r>
              <a:rPr lang="en-GB" sz="1200" kern="1200" dirty="0">
                <a:solidFill>
                  <a:schemeClr val="tx1"/>
                </a:solidFill>
                <a:effectLst/>
                <a:latin typeface="+mn-lt"/>
                <a:ea typeface="+mn-ea"/>
                <a:cs typeface="+mn-cs"/>
              </a:rPr>
              <a:t>, the Learning Refuge offers a safe place for families to meet and play, provides language training and other activities. </a:t>
            </a: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Currently the municipality of </a:t>
            </a:r>
            <a:r>
              <a:rPr lang="en-GB" sz="1200" kern="1200" dirty="0" err="1">
                <a:solidFill>
                  <a:schemeClr val="tx1"/>
                </a:solidFill>
                <a:effectLst/>
                <a:latin typeface="+mn-lt"/>
                <a:ea typeface="+mn-ea"/>
                <a:cs typeface="+mn-cs"/>
              </a:rPr>
              <a:t>Engomi</a:t>
            </a:r>
            <a:r>
              <a:rPr lang="en-GB" sz="1200" kern="1200" dirty="0">
                <a:solidFill>
                  <a:schemeClr val="tx1"/>
                </a:solidFill>
                <a:effectLst/>
                <a:latin typeface="+mn-lt"/>
                <a:ea typeface="+mn-ea"/>
                <a:cs typeface="+mn-cs"/>
              </a:rPr>
              <a:t> (ENGOMI) and CARITAS Cyprus (CARITAS) provide migrant with ad-hoc support that lacks a combined platform where supporting and beneficial actions are recorded. This means support can be duplicated or even omitted and time, energy and resource are not being used efficiently.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MIICT aims to make the most of CARITAS's access to migrants through these hubs by providing MIICT services, such as IMMERSE, within these hubs meaning MIICT is deployed in locations they already access rather than attempting to change behavioural patterns. </a:t>
            </a:r>
            <a:endParaRPr lang="en-GB"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42734-D2A5-D044-A3C0-CA11886DE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14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A32A-8C70-4564-9D37-EE7307CFF0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D06153-393A-41FC-93DE-3693EFC2D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7FF3F7-3DC6-4DA6-A439-DB255845BC49}"/>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5" name="Footer Placeholder 4">
            <a:extLst>
              <a:ext uri="{FF2B5EF4-FFF2-40B4-BE49-F238E27FC236}">
                <a16:creationId xmlns:a16="http://schemas.microsoft.com/office/drawing/2014/main" id="{F2C7BBCF-0CB0-4285-85C7-3FF05FF375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F1C26-A4E6-4A7E-AAC0-F5E4B4F7679C}"/>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352009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DC3F-5162-4BBD-A9AA-B21345DEFA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915E86-1A1A-47E5-AF0A-892B91F94F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0BC41-E1CC-4917-BE0C-5B49D73A5A73}"/>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5" name="Footer Placeholder 4">
            <a:extLst>
              <a:ext uri="{FF2B5EF4-FFF2-40B4-BE49-F238E27FC236}">
                <a16:creationId xmlns:a16="http://schemas.microsoft.com/office/drawing/2014/main" id="{B71153B0-CE62-48AC-8643-0F2288FFF3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0ECDB1-757D-4B63-939B-CAE41FAE3889}"/>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9369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DF875-150D-45AD-8754-BEFD5D1FA5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8C10E2-ED31-4C75-BACF-9DE788BCD5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7EBED-D501-4DFB-9288-9CD36C290BA8}"/>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5" name="Footer Placeholder 4">
            <a:extLst>
              <a:ext uri="{FF2B5EF4-FFF2-40B4-BE49-F238E27FC236}">
                <a16:creationId xmlns:a16="http://schemas.microsoft.com/office/drawing/2014/main" id="{63CDDC22-3058-42F8-8EA7-CF41B57BF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CA10A-B747-421C-BF09-E2CCA21DDE98}"/>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72346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1F707D-8971-8D47-8FE3-761F72DD3767}"/>
              </a:ext>
            </a:extLst>
          </p:cNvPr>
          <p:cNvSpPr>
            <a:spLocks noGrp="1"/>
          </p:cNvSpPr>
          <p:nvPr>
            <p:ph type="subTitle" idx="1"/>
          </p:nvPr>
        </p:nvSpPr>
        <p:spPr>
          <a:xfrm>
            <a:off x="1524000" y="3602038"/>
            <a:ext cx="9144000" cy="3651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a:extLst>
              <a:ext uri="{FF2B5EF4-FFF2-40B4-BE49-F238E27FC236}">
                <a16:creationId xmlns:a16="http://schemas.microsoft.com/office/drawing/2014/main" id="{AE07B6F8-A3C7-7742-8C0A-8A8E10F3E52F}"/>
              </a:ext>
            </a:extLst>
          </p:cNvPr>
          <p:cNvSpPr>
            <a:spLocks noGrp="1"/>
          </p:cNvSpPr>
          <p:nvPr>
            <p:ph type="body" sz="quarter" idx="12" hasCustomPrompt="1"/>
          </p:nvPr>
        </p:nvSpPr>
        <p:spPr>
          <a:xfrm>
            <a:off x="1524000" y="4315587"/>
            <a:ext cx="9144000" cy="247650"/>
          </a:xfrm>
        </p:spPr>
        <p:txBody>
          <a:bodyPr>
            <a:noAutofit/>
          </a:bodyPr>
          <a:lstStyle>
            <a:lvl1pPr marL="0" indent="0" algn="ct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author details</a:t>
            </a:r>
          </a:p>
        </p:txBody>
      </p:sp>
      <p:pic>
        <p:nvPicPr>
          <p:cNvPr id="7" name="Grafik 6">
            <a:extLst>
              <a:ext uri="{FF2B5EF4-FFF2-40B4-BE49-F238E27FC236}">
                <a16:creationId xmlns:a16="http://schemas.microsoft.com/office/drawing/2014/main" id="{F19C26D5-3FA7-4149-84D9-73FDF4611B31}"/>
              </a:ext>
            </a:extLst>
          </p:cNvPr>
          <p:cNvPicPr>
            <a:picLocks noChangeAspect="1"/>
          </p:cNvPicPr>
          <p:nvPr userDrawn="1"/>
        </p:nvPicPr>
        <p:blipFill rotWithShape="1">
          <a:blip r:embed="rId2"/>
          <a:srcRect t="19487" b="19379"/>
          <a:stretch/>
        </p:blipFill>
        <p:spPr>
          <a:xfrm>
            <a:off x="2347926" y="570873"/>
            <a:ext cx="7475131" cy="2558049"/>
          </a:xfrm>
          <a:prstGeom prst="rect">
            <a:avLst/>
          </a:prstGeom>
        </p:spPr>
      </p:pic>
      <p:pic>
        <p:nvPicPr>
          <p:cNvPr id="8" name="Grafik 7">
            <a:extLst>
              <a:ext uri="{FF2B5EF4-FFF2-40B4-BE49-F238E27FC236}">
                <a16:creationId xmlns:a16="http://schemas.microsoft.com/office/drawing/2014/main" id="{C384C350-A7C4-4419-9B9C-3B936225BAA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1732" b="77363"/>
          <a:stretch/>
        </p:blipFill>
        <p:spPr bwMode="auto">
          <a:xfrm>
            <a:off x="2850130" y="5747391"/>
            <a:ext cx="6491431" cy="900000"/>
          </a:xfrm>
          <a:prstGeom prst="rect">
            <a:avLst/>
          </a:prstGeom>
          <a:noFill/>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161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1F707D-8971-8D47-8FE3-761F72DD3767}"/>
              </a:ext>
            </a:extLst>
          </p:cNvPr>
          <p:cNvSpPr>
            <a:spLocks noGrp="1"/>
          </p:cNvSpPr>
          <p:nvPr>
            <p:ph type="subTitle" idx="1"/>
          </p:nvPr>
        </p:nvSpPr>
        <p:spPr>
          <a:xfrm>
            <a:off x="1524000" y="3602038"/>
            <a:ext cx="9144000" cy="3651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a:extLst>
              <a:ext uri="{FF2B5EF4-FFF2-40B4-BE49-F238E27FC236}">
                <a16:creationId xmlns:a16="http://schemas.microsoft.com/office/drawing/2014/main" id="{AE07B6F8-A3C7-7742-8C0A-8A8E10F3E52F}"/>
              </a:ext>
            </a:extLst>
          </p:cNvPr>
          <p:cNvSpPr>
            <a:spLocks noGrp="1"/>
          </p:cNvSpPr>
          <p:nvPr>
            <p:ph type="body" sz="quarter" idx="12" hasCustomPrompt="1"/>
          </p:nvPr>
        </p:nvSpPr>
        <p:spPr>
          <a:xfrm>
            <a:off x="1524000" y="4315587"/>
            <a:ext cx="9144000" cy="247650"/>
          </a:xfrm>
        </p:spPr>
        <p:txBody>
          <a:bodyPr>
            <a:noAutofit/>
          </a:bodyPr>
          <a:lstStyle>
            <a:lvl1pPr marL="0" indent="0" algn="ct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author details</a:t>
            </a:r>
          </a:p>
        </p:txBody>
      </p:sp>
      <p:pic>
        <p:nvPicPr>
          <p:cNvPr id="7" name="Grafik 6">
            <a:extLst>
              <a:ext uri="{FF2B5EF4-FFF2-40B4-BE49-F238E27FC236}">
                <a16:creationId xmlns:a16="http://schemas.microsoft.com/office/drawing/2014/main" id="{F19C26D5-3FA7-4149-84D9-73FDF4611B31}"/>
              </a:ext>
            </a:extLst>
          </p:cNvPr>
          <p:cNvPicPr>
            <a:picLocks noChangeAspect="1"/>
          </p:cNvPicPr>
          <p:nvPr userDrawn="1"/>
        </p:nvPicPr>
        <p:blipFill rotWithShape="1">
          <a:blip r:embed="rId2"/>
          <a:srcRect t="19487" b="19379"/>
          <a:stretch/>
        </p:blipFill>
        <p:spPr>
          <a:xfrm>
            <a:off x="2347926" y="570873"/>
            <a:ext cx="7475131" cy="2558049"/>
          </a:xfrm>
          <a:prstGeom prst="rect">
            <a:avLst/>
          </a:prstGeom>
        </p:spPr>
      </p:pic>
      <p:pic>
        <p:nvPicPr>
          <p:cNvPr id="8" name="Grafik 7">
            <a:extLst>
              <a:ext uri="{FF2B5EF4-FFF2-40B4-BE49-F238E27FC236}">
                <a16:creationId xmlns:a16="http://schemas.microsoft.com/office/drawing/2014/main" id="{C384C350-A7C4-4419-9B9C-3B936225BAA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1732" b="77363"/>
          <a:stretch/>
        </p:blipFill>
        <p:spPr bwMode="auto">
          <a:xfrm>
            <a:off x="2850130" y="5747391"/>
            <a:ext cx="6491431" cy="900000"/>
          </a:xfrm>
          <a:prstGeom prst="rect">
            <a:avLst/>
          </a:prstGeom>
          <a:noFill/>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00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DC2C-B865-6E47-AAB2-D84301AD2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74A59-820A-B643-A024-E1D46A833E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F5A83-C79B-9B4E-BDC1-82E1CF951C02}"/>
              </a:ext>
            </a:extLst>
          </p:cNvPr>
          <p:cNvSpPr>
            <a:spLocks noGrp="1"/>
          </p:cNvSpPr>
          <p:nvPr>
            <p:ph type="dt" sz="half" idx="10"/>
          </p:nvPr>
        </p:nvSpPr>
        <p:spPr/>
        <p:txBody>
          <a:bodyPr/>
          <a:lstStyle/>
          <a:p>
            <a:fld id="{253A9539-95F5-9F4D-BEAD-C069F94FE804}" type="datetimeFigureOut">
              <a:rPr lang="en-US" smtClean="0"/>
              <a:pPr/>
              <a:t>1/27/2022</a:t>
            </a:fld>
            <a:endParaRPr lang="en-US"/>
          </a:p>
        </p:txBody>
      </p:sp>
      <p:sp>
        <p:nvSpPr>
          <p:cNvPr id="5" name="Footer Placeholder 4">
            <a:extLst>
              <a:ext uri="{FF2B5EF4-FFF2-40B4-BE49-F238E27FC236}">
                <a16:creationId xmlns:a16="http://schemas.microsoft.com/office/drawing/2014/main" id="{8ED0F13A-C518-8848-A6EF-F583F7C3F600}"/>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3C40610A-7B69-4870-9E94-65BAB3DD800D}"/>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425905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9A88-88A9-9C48-8161-0105377C0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C5852-D3A2-6B45-8885-1812DAE3CB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5FCA0C-42F8-0943-8E2C-55A62749D4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B1E031-944D-6E41-8921-86F3A199B74B}"/>
              </a:ext>
            </a:extLst>
          </p:cNvPr>
          <p:cNvSpPr>
            <a:spLocks noGrp="1"/>
          </p:cNvSpPr>
          <p:nvPr>
            <p:ph type="dt" sz="half" idx="10"/>
          </p:nvPr>
        </p:nvSpPr>
        <p:spPr/>
        <p:txBody>
          <a:bodyPr/>
          <a:lstStyle/>
          <a:p>
            <a:fld id="{253A9539-95F5-9F4D-BEAD-C069F94FE804}" type="datetimeFigureOut">
              <a:rPr lang="en-US" smtClean="0"/>
              <a:pPr/>
              <a:t>1/27/2022</a:t>
            </a:fld>
            <a:endParaRPr lang="en-US"/>
          </a:p>
        </p:txBody>
      </p:sp>
      <p:sp>
        <p:nvSpPr>
          <p:cNvPr id="6" name="Footer Placeholder 5">
            <a:extLst>
              <a:ext uri="{FF2B5EF4-FFF2-40B4-BE49-F238E27FC236}">
                <a16:creationId xmlns:a16="http://schemas.microsoft.com/office/drawing/2014/main" id="{B9669C57-748C-E645-808B-A6758CEF4739}"/>
              </a:ext>
            </a:extLst>
          </p:cNvPr>
          <p:cNvSpPr>
            <a:spLocks noGrp="1"/>
          </p:cNvSpPr>
          <p:nvPr>
            <p:ph type="ftr" sz="quarter" idx="11"/>
          </p:nvPr>
        </p:nvSpPr>
        <p:spPr/>
        <p:txBody>
          <a:bodyPr/>
          <a:lstStyle/>
          <a:p>
            <a:endParaRPr lang="en-US"/>
          </a:p>
        </p:txBody>
      </p:sp>
      <p:pic>
        <p:nvPicPr>
          <p:cNvPr id="7" name="Picture 5">
            <a:extLst>
              <a:ext uri="{FF2B5EF4-FFF2-40B4-BE49-F238E27FC236}">
                <a16:creationId xmlns:a16="http://schemas.microsoft.com/office/drawing/2014/main" id="{AC9ED192-F93A-4BB5-857F-D098811277AB}"/>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319631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4AB5-F55D-B943-8B98-EEC9ECD2A9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B7C0D8-4F04-8A42-9423-67D02F870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EB0FBE-9D65-3D4D-9409-947B7718C6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58BA0-0620-F046-BCAC-8F52C9F99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612E97-A442-B247-A4A8-98FBAE145F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7902-6032-2743-90EE-6AFB99257272}"/>
              </a:ext>
            </a:extLst>
          </p:cNvPr>
          <p:cNvSpPr>
            <a:spLocks noGrp="1"/>
          </p:cNvSpPr>
          <p:nvPr>
            <p:ph type="dt" sz="half" idx="10"/>
          </p:nvPr>
        </p:nvSpPr>
        <p:spPr/>
        <p:txBody>
          <a:bodyPr/>
          <a:lstStyle/>
          <a:p>
            <a:fld id="{253A9539-95F5-9F4D-BEAD-C069F94FE804}" type="datetimeFigureOut">
              <a:rPr lang="en-US" smtClean="0"/>
              <a:pPr/>
              <a:t>1/27/2022</a:t>
            </a:fld>
            <a:endParaRPr lang="en-US"/>
          </a:p>
        </p:txBody>
      </p:sp>
      <p:sp>
        <p:nvSpPr>
          <p:cNvPr id="8" name="Footer Placeholder 7">
            <a:extLst>
              <a:ext uri="{FF2B5EF4-FFF2-40B4-BE49-F238E27FC236}">
                <a16:creationId xmlns:a16="http://schemas.microsoft.com/office/drawing/2014/main" id="{C5013EEE-713F-C046-907D-21127C0D54FA}"/>
              </a:ext>
            </a:extLst>
          </p:cNvPr>
          <p:cNvSpPr>
            <a:spLocks noGrp="1"/>
          </p:cNvSpPr>
          <p:nvPr>
            <p:ph type="ftr" sz="quarter" idx="11"/>
          </p:nvPr>
        </p:nvSpPr>
        <p:spPr/>
        <p:txBody>
          <a:bodyPr/>
          <a:lstStyle/>
          <a:p>
            <a:endParaRPr lang="en-US"/>
          </a:p>
        </p:txBody>
      </p:sp>
      <p:pic>
        <p:nvPicPr>
          <p:cNvPr id="9" name="Picture 5">
            <a:extLst>
              <a:ext uri="{FF2B5EF4-FFF2-40B4-BE49-F238E27FC236}">
                <a16:creationId xmlns:a16="http://schemas.microsoft.com/office/drawing/2014/main" id="{C5B80B6B-971C-4869-90D3-1A3B7780A5DD}"/>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4267315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0912-2DCB-6E46-9E8F-35F59223A7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B06FE-F994-FE48-9C41-6A1E3732E330}"/>
              </a:ext>
            </a:extLst>
          </p:cNvPr>
          <p:cNvSpPr>
            <a:spLocks noGrp="1"/>
          </p:cNvSpPr>
          <p:nvPr>
            <p:ph type="dt" sz="half" idx="10"/>
          </p:nvPr>
        </p:nvSpPr>
        <p:spPr/>
        <p:txBody>
          <a:bodyPr/>
          <a:lstStyle/>
          <a:p>
            <a:fld id="{253A9539-95F5-9F4D-BEAD-C069F94FE804}" type="datetimeFigureOut">
              <a:rPr lang="en-US" smtClean="0"/>
              <a:pPr/>
              <a:t>1/27/2022</a:t>
            </a:fld>
            <a:endParaRPr lang="en-US"/>
          </a:p>
        </p:txBody>
      </p:sp>
      <p:sp>
        <p:nvSpPr>
          <p:cNvPr id="4" name="Footer Placeholder 3">
            <a:extLst>
              <a:ext uri="{FF2B5EF4-FFF2-40B4-BE49-F238E27FC236}">
                <a16:creationId xmlns:a16="http://schemas.microsoft.com/office/drawing/2014/main" id="{2F831698-6C57-4A4B-87BC-2AC481E6E8C8}"/>
              </a:ext>
            </a:extLst>
          </p:cNvPr>
          <p:cNvSpPr>
            <a:spLocks noGrp="1"/>
          </p:cNvSpPr>
          <p:nvPr>
            <p:ph type="ftr" sz="quarter" idx="11"/>
          </p:nvPr>
        </p:nvSpPr>
        <p:spPr/>
        <p:txBody>
          <a:bodyPr/>
          <a:lstStyle/>
          <a:p>
            <a:endParaRPr lang="en-US"/>
          </a:p>
        </p:txBody>
      </p:sp>
      <p:pic>
        <p:nvPicPr>
          <p:cNvPr id="5" name="Picture 5">
            <a:extLst>
              <a:ext uri="{FF2B5EF4-FFF2-40B4-BE49-F238E27FC236}">
                <a16:creationId xmlns:a16="http://schemas.microsoft.com/office/drawing/2014/main" id="{DD811DD5-FC4C-4E53-9D8B-4FBDB227D9FE}"/>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406472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EE568-B451-9D4B-868E-2BB50B65F38E}"/>
              </a:ext>
            </a:extLst>
          </p:cNvPr>
          <p:cNvSpPr>
            <a:spLocks noGrp="1"/>
          </p:cNvSpPr>
          <p:nvPr>
            <p:ph type="dt" sz="half" idx="10"/>
          </p:nvPr>
        </p:nvSpPr>
        <p:spPr/>
        <p:txBody>
          <a:bodyPr/>
          <a:lstStyle/>
          <a:p>
            <a:fld id="{253A9539-95F5-9F4D-BEAD-C069F94FE804}" type="datetimeFigureOut">
              <a:rPr lang="en-US" smtClean="0"/>
              <a:pPr/>
              <a:t>1/27/2022</a:t>
            </a:fld>
            <a:endParaRPr lang="en-US"/>
          </a:p>
        </p:txBody>
      </p:sp>
      <p:sp>
        <p:nvSpPr>
          <p:cNvPr id="3" name="Footer Placeholder 2">
            <a:extLst>
              <a:ext uri="{FF2B5EF4-FFF2-40B4-BE49-F238E27FC236}">
                <a16:creationId xmlns:a16="http://schemas.microsoft.com/office/drawing/2014/main" id="{4CEBE2D9-0431-1B44-A583-9AE3F5FD8A35}"/>
              </a:ext>
            </a:extLst>
          </p:cNvPr>
          <p:cNvSpPr>
            <a:spLocks noGrp="1"/>
          </p:cNvSpPr>
          <p:nvPr>
            <p:ph type="ftr" sz="quarter" idx="11"/>
          </p:nvPr>
        </p:nvSpPr>
        <p:spPr/>
        <p:txBody>
          <a:bodyPr/>
          <a:lstStyle/>
          <a:p>
            <a:endParaRPr lang="en-US"/>
          </a:p>
        </p:txBody>
      </p:sp>
      <p:pic>
        <p:nvPicPr>
          <p:cNvPr id="4" name="Picture 5">
            <a:extLst>
              <a:ext uri="{FF2B5EF4-FFF2-40B4-BE49-F238E27FC236}">
                <a16:creationId xmlns:a16="http://schemas.microsoft.com/office/drawing/2014/main" id="{5A871EA3-5628-499B-9123-FA9B8D302749}"/>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892740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8F8C7C-2582-A244-B40B-9CE339F2711C}"/>
              </a:ext>
            </a:extLst>
          </p:cNvPr>
          <p:cNvSpPr/>
          <p:nvPr userDrawn="1"/>
        </p:nvSpPr>
        <p:spPr>
          <a:xfrm>
            <a:off x="0" y="6377651"/>
            <a:ext cx="12192000" cy="601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4A3592-CD5D-6B46-928E-C6F5DE8B091A}"/>
              </a:ext>
            </a:extLst>
          </p:cNvPr>
          <p:cNvPicPr>
            <a:picLocks noChangeAspect="1"/>
          </p:cNvPicPr>
          <p:nvPr userDrawn="1"/>
        </p:nvPicPr>
        <p:blipFill rotWithShape="1">
          <a:blip r:embed="rId2"/>
          <a:srcRect l="24527" r="24995"/>
          <a:stretch/>
        </p:blipFill>
        <p:spPr>
          <a:xfrm>
            <a:off x="-548640" y="137161"/>
            <a:ext cx="13167360" cy="6057610"/>
          </a:xfrm>
          <a:prstGeom prst="rect">
            <a:avLst/>
          </a:prstGeom>
        </p:spPr>
      </p:pic>
      <p:pic>
        <p:nvPicPr>
          <p:cNvPr id="15" name="Picture 14">
            <a:extLst>
              <a:ext uri="{FF2B5EF4-FFF2-40B4-BE49-F238E27FC236}">
                <a16:creationId xmlns:a16="http://schemas.microsoft.com/office/drawing/2014/main" id="{1097B6E2-CF39-1C4F-BBDE-808250F04BF4}"/>
              </a:ext>
            </a:extLst>
          </p:cNvPr>
          <p:cNvPicPr>
            <a:picLocks noChangeAspect="1"/>
          </p:cNvPicPr>
          <p:nvPr userDrawn="1"/>
        </p:nvPicPr>
        <p:blipFill>
          <a:blip r:embed="rId3"/>
          <a:stretch>
            <a:fillRect/>
          </a:stretch>
        </p:blipFill>
        <p:spPr>
          <a:xfrm>
            <a:off x="3302000" y="6620535"/>
            <a:ext cx="5588000" cy="76200"/>
          </a:xfrm>
          <a:prstGeom prst="rect">
            <a:avLst/>
          </a:prstGeom>
        </p:spPr>
      </p:pic>
    </p:spTree>
    <p:extLst>
      <p:ext uri="{BB962C8B-B14F-4D97-AF65-F5344CB8AC3E}">
        <p14:creationId xmlns:p14="http://schemas.microsoft.com/office/powerpoint/2010/main" val="179495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B91D-B14E-4C64-96CA-C4C012DF3D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82721E-219D-4732-B3FE-031D722B73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F922DD-66F9-47A2-8ECB-CB9034810353}"/>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5" name="Footer Placeholder 4">
            <a:extLst>
              <a:ext uri="{FF2B5EF4-FFF2-40B4-BE49-F238E27FC236}">
                <a16:creationId xmlns:a16="http://schemas.microsoft.com/office/drawing/2014/main" id="{1EB5DA42-0EDC-4748-A372-CE63393ABC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06EFE9-22AE-4EF9-9224-29A4A84C9AB0}"/>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97115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1F707D-8971-8D47-8FE3-761F72DD3767}"/>
              </a:ext>
            </a:extLst>
          </p:cNvPr>
          <p:cNvSpPr>
            <a:spLocks noGrp="1"/>
          </p:cNvSpPr>
          <p:nvPr>
            <p:ph type="subTitle" idx="1"/>
          </p:nvPr>
        </p:nvSpPr>
        <p:spPr>
          <a:xfrm>
            <a:off x="1524000" y="3602038"/>
            <a:ext cx="9144000" cy="3651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a:extLst>
              <a:ext uri="{FF2B5EF4-FFF2-40B4-BE49-F238E27FC236}">
                <a16:creationId xmlns:a16="http://schemas.microsoft.com/office/drawing/2014/main" id="{AE07B6F8-A3C7-7742-8C0A-8A8E10F3E52F}"/>
              </a:ext>
            </a:extLst>
          </p:cNvPr>
          <p:cNvSpPr>
            <a:spLocks noGrp="1"/>
          </p:cNvSpPr>
          <p:nvPr>
            <p:ph type="body" sz="quarter" idx="12" hasCustomPrompt="1"/>
          </p:nvPr>
        </p:nvSpPr>
        <p:spPr>
          <a:xfrm>
            <a:off x="1524000" y="4315587"/>
            <a:ext cx="9144000" cy="247650"/>
          </a:xfrm>
        </p:spPr>
        <p:txBody>
          <a:bodyPr>
            <a:noAutofit/>
          </a:bodyPr>
          <a:lstStyle>
            <a:lvl1pPr marL="0" indent="0" algn="ct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author details</a:t>
            </a:r>
          </a:p>
        </p:txBody>
      </p:sp>
      <p:pic>
        <p:nvPicPr>
          <p:cNvPr id="4" name="Picture 3">
            <a:extLst>
              <a:ext uri="{FF2B5EF4-FFF2-40B4-BE49-F238E27FC236}">
                <a16:creationId xmlns:a16="http://schemas.microsoft.com/office/drawing/2014/main" id="{C8B731BE-0D53-994E-95F6-35C353A6CF20}"/>
              </a:ext>
            </a:extLst>
          </p:cNvPr>
          <p:cNvPicPr>
            <a:picLocks noChangeAspect="1"/>
          </p:cNvPicPr>
          <p:nvPr userDrawn="1"/>
        </p:nvPicPr>
        <p:blipFill>
          <a:blip r:embed="rId2"/>
          <a:stretch>
            <a:fillRect/>
          </a:stretch>
        </p:blipFill>
        <p:spPr>
          <a:xfrm>
            <a:off x="2748742" y="1062136"/>
            <a:ext cx="6694517" cy="1917700"/>
          </a:xfrm>
          <a:prstGeom prst="rect">
            <a:avLst/>
          </a:prstGeom>
        </p:spPr>
      </p:pic>
      <p:pic>
        <p:nvPicPr>
          <p:cNvPr id="6" name="Picture 5">
            <a:extLst>
              <a:ext uri="{FF2B5EF4-FFF2-40B4-BE49-F238E27FC236}">
                <a16:creationId xmlns:a16="http://schemas.microsoft.com/office/drawing/2014/main" id="{91554A73-C045-D345-B23B-13E9427CE67A}"/>
              </a:ext>
            </a:extLst>
          </p:cNvPr>
          <p:cNvPicPr>
            <a:picLocks noChangeAspect="1"/>
          </p:cNvPicPr>
          <p:nvPr userDrawn="1"/>
        </p:nvPicPr>
        <p:blipFill>
          <a:blip r:embed="rId3"/>
          <a:stretch>
            <a:fillRect/>
          </a:stretch>
        </p:blipFill>
        <p:spPr>
          <a:xfrm>
            <a:off x="3302000" y="6708698"/>
            <a:ext cx="5588000" cy="76200"/>
          </a:xfrm>
          <a:prstGeom prst="rect">
            <a:avLst/>
          </a:prstGeom>
        </p:spPr>
      </p:pic>
    </p:spTree>
    <p:extLst>
      <p:ext uri="{BB962C8B-B14F-4D97-AF65-F5344CB8AC3E}">
        <p14:creationId xmlns:p14="http://schemas.microsoft.com/office/powerpoint/2010/main" val="1828563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DC2C-B865-6E47-AAB2-D84301AD2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74A59-820A-B643-A024-E1D46A833E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F5A83-C79B-9B4E-BDC1-82E1CF951C02}"/>
              </a:ext>
            </a:extLst>
          </p:cNvPr>
          <p:cNvSpPr>
            <a:spLocks noGrp="1"/>
          </p:cNvSpPr>
          <p:nvPr>
            <p:ph type="dt" sz="half" idx="10"/>
          </p:nvPr>
        </p:nvSpPr>
        <p:spPr/>
        <p:txBody>
          <a:bodyPr/>
          <a:lstStyle/>
          <a:p>
            <a:fld id="{253A9539-95F5-9F4D-BEAD-C069F94FE804}" type="datetimeFigureOut">
              <a:rPr lang="en-US" smtClean="0"/>
              <a:t>1/27/2022</a:t>
            </a:fld>
            <a:endParaRPr lang="en-US"/>
          </a:p>
        </p:txBody>
      </p:sp>
      <p:sp>
        <p:nvSpPr>
          <p:cNvPr id="5" name="Footer Placeholder 4">
            <a:extLst>
              <a:ext uri="{FF2B5EF4-FFF2-40B4-BE49-F238E27FC236}">
                <a16:creationId xmlns:a16="http://schemas.microsoft.com/office/drawing/2014/main" id="{8ED0F13A-C518-8848-A6EF-F583F7C3F6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06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9A88-88A9-9C48-8161-0105377C0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C5852-D3A2-6B45-8885-1812DAE3CB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5FCA0C-42F8-0943-8E2C-55A62749D4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B1E031-944D-6E41-8921-86F3A199B74B}"/>
              </a:ext>
            </a:extLst>
          </p:cNvPr>
          <p:cNvSpPr>
            <a:spLocks noGrp="1"/>
          </p:cNvSpPr>
          <p:nvPr>
            <p:ph type="dt" sz="half" idx="10"/>
          </p:nvPr>
        </p:nvSpPr>
        <p:spPr/>
        <p:txBody>
          <a:bodyPr/>
          <a:lstStyle/>
          <a:p>
            <a:fld id="{253A9539-95F5-9F4D-BEAD-C069F94FE804}" type="datetimeFigureOut">
              <a:rPr lang="en-US" smtClean="0"/>
              <a:t>1/27/2022</a:t>
            </a:fld>
            <a:endParaRPr lang="en-US"/>
          </a:p>
        </p:txBody>
      </p:sp>
      <p:sp>
        <p:nvSpPr>
          <p:cNvPr id="6" name="Footer Placeholder 5">
            <a:extLst>
              <a:ext uri="{FF2B5EF4-FFF2-40B4-BE49-F238E27FC236}">
                <a16:creationId xmlns:a16="http://schemas.microsoft.com/office/drawing/2014/main" id="{B9669C57-748C-E645-808B-A6758CEF473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1113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4AB5-F55D-B943-8B98-EEC9ECD2A9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B7C0D8-4F04-8A42-9423-67D02F870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EB0FBE-9D65-3D4D-9409-947B7718C6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58BA0-0620-F046-BCAC-8F52C9F99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612E97-A442-B247-A4A8-98FBAE145F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7902-6032-2743-90EE-6AFB99257272}"/>
              </a:ext>
            </a:extLst>
          </p:cNvPr>
          <p:cNvSpPr>
            <a:spLocks noGrp="1"/>
          </p:cNvSpPr>
          <p:nvPr>
            <p:ph type="dt" sz="half" idx="10"/>
          </p:nvPr>
        </p:nvSpPr>
        <p:spPr/>
        <p:txBody>
          <a:bodyPr/>
          <a:lstStyle/>
          <a:p>
            <a:fld id="{253A9539-95F5-9F4D-BEAD-C069F94FE804}" type="datetimeFigureOut">
              <a:rPr lang="en-US" smtClean="0"/>
              <a:t>1/27/2022</a:t>
            </a:fld>
            <a:endParaRPr lang="en-US"/>
          </a:p>
        </p:txBody>
      </p:sp>
      <p:sp>
        <p:nvSpPr>
          <p:cNvPr id="8" name="Footer Placeholder 7">
            <a:extLst>
              <a:ext uri="{FF2B5EF4-FFF2-40B4-BE49-F238E27FC236}">
                <a16:creationId xmlns:a16="http://schemas.microsoft.com/office/drawing/2014/main" id="{C5013EEE-713F-C046-907D-21127C0D54F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3081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0912-2DCB-6E46-9E8F-35F59223A7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B06FE-F994-FE48-9C41-6A1E3732E330}"/>
              </a:ext>
            </a:extLst>
          </p:cNvPr>
          <p:cNvSpPr>
            <a:spLocks noGrp="1"/>
          </p:cNvSpPr>
          <p:nvPr>
            <p:ph type="dt" sz="half" idx="10"/>
          </p:nvPr>
        </p:nvSpPr>
        <p:spPr/>
        <p:txBody>
          <a:bodyPr/>
          <a:lstStyle/>
          <a:p>
            <a:fld id="{253A9539-95F5-9F4D-BEAD-C069F94FE804}" type="datetimeFigureOut">
              <a:rPr lang="en-US" smtClean="0"/>
              <a:t>1/27/2022</a:t>
            </a:fld>
            <a:endParaRPr lang="en-US"/>
          </a:p>
        </p:txBody>
      </p:sp>
      <p:sp>
        <p:nvSpPr>
          <p:cNvPr id="4" name="Footer Placeholder 3">
            <a:extLst>
              <a:ext uri="{FF2B5EF4-FFF2-40B4-BE49-F238E27FC236}">
                <a16:creationId xmlns:a16="http://schemas.microsoft.com/office/drawing/2014/main" id="{2F831698-6C57-4A4B-87BC-2AC481E6E8C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0611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EE568-B451-9D4B-868E-2BB50B65F38E}"/>
              </a:ext>
            </a:extLst>
          </p:cNvPr>
          <p:cNvSpPr>
            <a:spLocks noGrp="1"/>
          </p:cNvSpPr>
          <p:nvPr>
            <p:ph type="dt" sz="half" idx="10"/>
          </p:nvPr>
        </p:nvSpPr>
        <p:spPr/>
        <p:txBody>
          <a:bodyPr/>
          <a:lstStyle/>
          <a:p>
            <a:fld id="{253A9539-95F5-9F4D-BEAD-C069F94FE804}" type="datetimeFigureOut">
              <a:rPr lang="en-US" smtClean="0"/>
              <a:t>1/27/2022</a:t>
            </a:fld>
            <a:endParaRPr lang="en-US"/>
          </a:p>
        </p:txBody>
      </p:sp>
      <p:sp>
        <p:nvSpPr>
          <p:cNvPr id="3" name="Footer Placeholder 2">
            <a:extLst>
              <a:ext uri="{FF2B5EF4-FFF2-40B4-BE49-F238E27FC236}">
                <a16:creationId xmlns:a16="http://schemas.microsoft.com/office/drawing/2014/main" id="{4CEBE2D9-0431-1B44-A583-9AE3F5FD8A3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9862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8F8C7C-2582-A244-B40B-9CE339F2711C}"/>
              </a:ext>
            </a:extLst>
          </p:cNvPr>
          <p:cNvSpPr/>
          <p:nvPr userDrawn="1"/>
        </p:nvSpPr>
        <p:spPr>
          <a:xfrm>
            <a:off x="0" y="6377651"/>
            <a:ext cx="12192000" cy="601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4A3592-CD5D-6B46-928E-C6F5DE8B091A}"/>
              </a:ext>
            </a:extLst>
          </p:cNvPr>
          <p:cNvPicPr>
            <a:picLocks noChangeAspect="1"/>
          </p:cNvPicPr>
          <p:nvPr userDrawn="1"/>
        </p:nvPicPr>
        <p:blipFill rotWithShape="1">
          <a:blip r:embed="rId2"/>
          <a:srcRect l="24527" r="24995"/>
          <a:stretch/>
        </p:blipFill>
        <p:spPr>
          <a:xfrm>
            <a:off x="-548640" y="137161"/>
            <a:ext cx="13167360" cy="6057610"/>
          </a:xfrm>
          <a:prstGeom prst="rect">
            <a:avLst/>
          </a:prstGeom>
        </p:spPr>
      </p:pic>
      <p:pic>
        <p:nvPicPr>
          <p:cNvPr id="15" name="Picture 14">
            <a:extLst>
              <a:ext uri="{FF2B5EF4-FFF2-40B4-BE49-F238E27FC236}">
                <a16:creationId xmlns:a16="http://schemas.microsoft.com/office/drawing/2014/main" id="{1097B6E2-CF39-1C4F-BBDE-808250F04BF4}"/>
              </a:ext>
            </a:extLst>
          </p:cNvPr>
          <p:cNvPicPr>
            <a:picLocks noChangeAspect="1"/>
          </p:cNvPicPr>
          <p:nvPr userDrawn="1"/>
        </p:nvPicPr>
        <p:blipFill>
          <a:blip r:embed="rId3"/>
          <a:stretch>
            <a:fillRect/>
          </a:stretch>
        </p:blipFill>
        <p:spPr>
          <a:xfrm>
            <a:off x="3302000" y="6620535"/>
            <a:ext cx="5588000" cy="76200"/>
          </a:xfrm>
          <a:prstGeom prst="rect">
            <a:avLst/>
          </a:prstGeom>
        </p:spPr>
      </p:pic>
    </p:spTree>
    <p:extLst>
      <p:ext uri="{BB962C8B-B14F-4D97-AF65-F5344CB8AC3E}">
        <p14:creationId xmlns:p14="http://schemas.microsoft.com/office/powerpoint/2010/main" val="12801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26C3-F838-45BD-B89F-A5DFE9F17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76CF24-9BB9-4077-A15C-856B086427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A8C06-6137-44E8-BE42-776DDEB824CD}"/>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5" name="Footer Placeholder 4">
            <a:extLst>
              <a:ext uri="{FF2B5EF4-FFF2-40B4-BE49-F238E27FC236}">
                <a16:creationId xmlns:a16="http://schemas.microsoft.com/office/drawing/2014/main" id="{482409D1-B085-46F6-B161-BEAE12B273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0CB2DD-2AAD-4DF8-92DA-CA91A7A81D53}"/>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154216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3FD2-77DB-49A9-9ED2-6A31A35A43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46C231-EE27-470C-B5BD-0218228705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83EA17-E7E5-4AD7-8E8C-927A56773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4CD127-2483-48E5-BFA5-9457AA15EE3C}"/>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6" name="Footer Placeholder 5">
            <a:extLst>
              <a:ext uri="{FF2B5EF4-FFF2-40B4-BE49-F238E27FC236}">
                <a16:creationId xmlns:a16="http://schemas.microsoft.com/office/drawing/2014/main" id="{1DDF5253-7CAA-4018-B524-088FE80EBB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BCC85D-B8AF-4C4F-9106-29151F87174F}"/>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263894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D0CA-9668-4DE5-8182-F3D9A85B27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6574AC-6286-43C6-BB50-3796E3B99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C4CF1A-B6A9-4AB5-9A96-3EE4689CC4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80995C-A8EF-4CC2-9E55-374E27BD1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06D370-66E6-4F4A-BEE3-7BF17180FA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2FD40F-F9F4-47C4-8A63-84F4306504DD}"/>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8" name="Footer Placeholder 7">
            <a:extLst>
              <a:ext uri="{FF2B5EF4-FFF2-40B4-BE49-F238E27FC236}">
                <a16:creationId xmlns:a16="http://schemas.microsoft.com/office/drawing/2014/main" id="{DE63F1B8-113C-41BD-8DFB-53FC24D814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16F4C4-596F-4047-895E-3325BFD6BFA0}"/>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174134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6DD9-A568-4EB1-912A-DD838F9079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D6A0A2-D89B-4E4D-80D1-DDBE7D378AAC}"/>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4" name="Footer Placeholder 3">
            <a:extLst>
              <a:ext uri="{FF2B5EF4-FFF2-40B4-BE49-F238E27FC236}">
                <a16:creationId xmlns:a16="http://schemas.microsoft.com/office/drawing/2014/main" id="{C201C5F6-1252-4E5A-9DFE-1994EBFC86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A8AF29-3CA0-45AA-9A7E-DF89D5DE9052}"/>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160336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F29CC-F50F-418F-A96C-CCE662FB1385}"/>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3" name="Footer Placeholder 2">
            <a:extLst>
              <a:ext uri="{FF2B5EF4-FFF2-40B4-BE49-F238E27FC236}">
                <a16:creationId xmlns:a16="http://schemas.microsoft.com/office/drawing/2014/main" id="{A895D024-C940-4871-9E84-2A6B407E45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2716BD-3545-443C-BB92-CDCE5AD1F3D8}"/>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300359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2E2F-F464-4D55-BE52-AEEE444A2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A5D107-9B0D-4059-9520-5613D24DB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4E932D-3F94-49BF-B9D1-F84DD1907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D951C-56FF-4373-81E5-9B44A2A3F7BC}"/>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6" name="Footer Placeholder 5">
            <a:extLst>
              <a:ext uri="{FF2B5EF4-FFF2-40B4-BE49-F238E27FC236}">
                <a16:creationId xmlns:a16="http://schemas.microsoft.com/office/drawing/2014/main" id="{C4404CA3-292A-4F00-87A6-8F5F76D908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7A152B-6967-4493-873E-A5D38A007617}"/>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3248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418E-9FBA-48AC-A919-806FB1F1FB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9D2F1F-6FA5-49F4-8EAB-F30E11719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C8238E-4A39-444C-B891-BB447629A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91E7A-91C0-4B64-9CC4-125839B172F4}"/>
              </a:ext>
            </a:extLst>
          </p:cNvPr>
          <p:cNvSpPr>
            <a:spLocks noGrp="1"/>
          </p:cNvSpPr>
          <p:nvPr>
            <p:ph type="dt" sz="half" idx="10"/>
          </p:nvPr>
        </p:nvSpPr>
        <p:spPr/>
        <p:txBody>
          <a:bodyPr/>
          <a:lstStyle/>
          <a:p>
            <a:fld id="{DE1C429C-97C8-48CF-8E96-36D71825CA18}" type="datetimeFigureOut">
              <a:rPr lang="en-GB" smtClean="0"/>
              <a:t>27/01/2022</a:t>
            </a:fld>
            <a:endParaRPr lang="en-GB"/>
          </a:p>
        </p:txBody>
      </p:sp>
      <p:sp>
        <p:nvSpPr>
          <p:cNvPr id="6" name="Footer Placeholder 5">
            <a:extLst>
              <a:ext uri="{FF2B5EF4-FFF2-40B4-BE49-F238E27FC236}">
                <a16:creationId xmlns:a16="http://schemas.microsoft.com/office/drawing/2014/main" id="{B25EBDDA-C73F-47EB-89FB-E9598CD9B5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0A4E17-7D75-45BD-98A9-F46FA4460924}"/>
              </a:ext>
            </a:extLst>
          </p:cNvPr>
          <p:cNvSpPr>
            <a:spLocks noGrp="1"/>
          </p:cNvSpPr>
          <p:nvPr>
            <p:ph type="sldNum" sz="quarter" idx="12"/>
          </p:nvPr>
        </p:nvSpPr>
        <p:spPr/>
        <p:txBody>
          <a:bodyPr/>
          <a:lstStyle/>
          <a:p>
            <a:fld id="{0115840F-D661-4F67-A72F-9FE5B9BF537F}" type="slidenum">
              <a:rPr lang="en-GB" smtClean="0"/>
              <a:t>‹Nr.›</a:t>
            </a:fld>
            <a:endParaRPr lang="en-GB"/>
          </a:p>
        </p:txBody>
      </p:sp>
    </p:spTree>
    <p:extLst>
      <p:ext uri="{BB962C8B-B14F-4D97-AF65-F5344CB8AC3E}">
        <p14:creationId xmlns:p14="http://schemas.microsoft.com/office/powerpoint/2010/main" val="198637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FE1AD-905D-4D97-BCCC-5D5D41DBC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FA9461-8CC7-4C31-A210-6F55E04D09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1A913D-54CC-4E42-B9B6-D1C12976E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C429C-97C8-48CF-8E96-36D71825CA18}" type="datetimeFigureOut">
              <a:rPr lang="en-GB" smtClean="0"/>
              <a:t>27/01/2022</a:t>
            </a:fld>
            <a:endParaRPr lang="en-GB"/>
          </a:p>
        </p:txBody>
      </p:sp>
      <p:sp>
        <p:nvSpPr>
          <p:cNvPr id="5" name="Footer Placeholder 4">
            <a:extLst>
              <a:ext uri="{FF2B5EF4-FFF2-40B4-BE49-F238E27FC236}">
                <a16:creationId xmlns:a16="http://schemas.microsoft.com/office/drawing/2014/main" id="{825349CF-BFDE-44E2-8336-972259D17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050720-45C0-40FC-855D-B36FAAF3E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5840F-D661-4F67-A72F-9FE5B9BF537F}" type="slidenum">
              <a:rPr lang="en-GB" smtClean="0"/>
              <a:t>‹Nr.›</a:t>
            </a:fld>
            <a:endParaRPr lang="en-GB"/>
          </a:p>
        </p:txBody>
      </p:sp>
    </p:spTree>
    <p:extLst>
      <p:ext uri="{BB962C8B-B14F-4D97-AF65-F5344CB8AC3E}">
        <p14:creationId xmlns:p14="http://schemas.microsoft.com/office/powerpoint/2010/main" val="24586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B09A58-4229-1145-871B-C87282BE73E8}"/>
              </a:ext>
            </a:extLst>
          </p:cNvPr>
          <p:cNvSpPr/>
          <p:nvPr userDrawn="1"/>
        </p:nvSpPr>
        <p:spPr>
          <a:xfrm>
            <a:off x="-690880" y="-467360"/>
            <a:ext cx="13675360" cy="2158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5B36C17-C2CE-1040-9E3E-0195F274C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53E3A75-4600-DA4D-A8F0-5D09D1FAA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CA5BF4-CAA5-C24D-855B-7A2519FAA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9539-95F5-9F4D-BEAD-C069F94FE804}" type="datetimeFigureOut">
              <a:rPr lang="en-US" smtClean="0"/>
              <a:pPr/>
              <a:t>1/27/2022</a:t>
            </a:fld>
            <a:endParaRPr lang="en-US"/>
          </a:p>
        </p:txBody>
      </p:sp>
      <p:sp>
        <p:nvSpPr>
          <p:cNvPr id="5" name="Footer Placeholder 4">
            <a:extLst>
              <a:ext uri="{FF2B5EF4-FFF2-40B4-BE49-F238E27FC236}">
                <a16:creationId xmlns:a16="http://schemas.microsoft.com/office/drawing/2014/main" id="{7F497915-18C5-B248-9D22-A0124A379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A4A67B53-DA96-4A4D-9E7D-7066674021F0}"/>
              </a:ext>
            </a:extLst>
          </p:cNvPr>
          <p:cNvPicPr>
            <a:picLocks noChangeAspect="1"/>
          </p:cNvPicPr>
          <p:nvPr userDrawn="1"/>
        </p:nvPicPr>
        <p:blipFill>
          <a:blip r:embed="rId9"/>
          <a:stretch>
            <a:fillRect/>
          </a:stretch>
        </p:blipFill>
        <p:spPr>
          <a:xfrm>
            <a:off x="10007992" y="6311900"/>
            <a:ext cx="1345808" cy="385518"/>
          </a:xfrm>
          <a:prstGeom prst="rect">
            <a:avLst/>
          </a:prstGeom>
        </p:spPr>
      </p:pic>
      <p:pic>
        <p:nvPicPr>
          <p:cNvPr id="10" name="Picture 5">
            <a:extLst>
              <a:ext uri="{FF2B5EF4-FFF2-40B4-BE49-F238E27FC236}">
                <a16:creationId xmlns:a16="http://schemas.microsoft.com/office/drawing/2014/main" id="{F682BFD6-EC09-4A84-B7C2-53AEE12BC4FC}"/>
              </a:ext>
            </a:extLst>
          </p:cNvPr>
          <p:cNvPicPr>
            <a:picLocks noChangeAspect="1"/>
          </p:cNvPicPr>
          <p:nvPr userDrawn="1"/>
        </p:nvPicPr>
        <p:blipFill>
          <a:blip r:embed="rId10"/>
          <a:stretch>
            <a:fillRect/>
          </a:stretch>
        </p:blipFill>
        <p:spPr>
          <a:xfrm>
            <a:off x="816498" y="6226560"/>
            <a:ext cx="5588000" cy="76200"/>
          </a:xfrm>
          <a:prstGeom prst="rect">
            <a:avLst/>
          </a:prstGeom>
        </p:spPr>
      </p:pic>
    </p:spTree>
    <p:extLst>
      <p:ext uri="{BB962C8B-B14F-4D97-AF65-F5344CB8AC3E}">
        <p14:creationId xmlns:p14="http://schemas.microsoft.com/office/powerpoint/2010/main" val="38529190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bg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B09A58-4229-1145-871B-C87282BE73E8}"/>
              </a:ext>
            </a:extLst>
          </p:cNvPr>
          <p:cNvSpPr/>
          <p:nvPr userDrawn="1"/>
        </p:nvSpPr>
        <p:spPr>
          <a:xfrm>
            <a:off x="-690880" y="-467360"/>
            <a:ext cx="13675360" cy="2158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5B36C17-C2CE-1040-9E3E-0195F274C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53E3A75-4600-DA4D-A8F0-5D09D1FAA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CA5BF4-CAA5-C24D-855B-7A2519FAA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9539-95F5-9F4D-BEAD-C069F94FE804}" type="datetimeFigureOut">
              <a:rPr lang="en-US" smtClean="0"/>
              <a:t>1/27/2022</a:t>
            </a:fld>
            <a:endParaRPr lang="en-US"/>
          </a:p>
        </p:txBody>
      </p:sp>
      <p:sp>
        <p:nvSpPr>
          <p:cNvPr id="5" name="Footer Placeholder 4">
            <a:extLst>
              <a:ext uri="{FF2B5EF4-FFF2-40B4-BE49-F238E27FC236}">
                <a16:creationId xmlns:a16="http://schemas.microsoft.com/office/drawing/2014/main" id="{7F497915-18C5-B248-9D22-A0124A379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A4A67B53-DA96-4A4D-9E7D-7066674021F0}"/>
              </a:ext>
            </a:extLst>
          </p:cNvPr>
          <p:cNvPicPr>
            <a:picLocks noChangeAspect="1"/>
          </p:cNvPicPr>
          <p:nvPr userDrawn="1"/>
        </p:nvPicPr>
        <p:blipFill>
          <a:blip r:embed="rId9"/>
          <a:stretch>
            <a:fillRect/>
          </a:stretch>
        </p:blipFill>
        <p:spPr>
          <a:xfrm>
            <a:off x="10007992" y="6311900"/>
            <a:ext cx="1345808" cy="385518"/>
          </a:xfrm>
          <a:prstGeom prst="rect">
            <a:avLst/>
          </a:prstGeom>
        </p:spPr>
      </p:pic>
    </p:spTree>
    <p:extLst>
      <p:ext uri="{BB962C8B-B14F-4D97-AF65-F5344CB8AC3E}">
        <p14:creationId xmlns:p14="http://schemas.microsoft.com/office/powerpoint/2010/main" val="38149138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defTabSz="914400" rtl="0" eaLnBrk="1" latinLnBrk="0" hangingPunct="1">
        <a:lnSpc>
          <a:spcPct val="90000"/>
        </a:lnSpc>
        <a:spcBef>
          <a:spcPct val="0"/>
        </a:spcBef>
        <a:buNone/>
        <a:defRPr sz="4400" kern="1200">
          <a:solidFill>
            <a:schemeClr val="bg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886510-9245-2541-B0F1-4633EF25E559}"/>
              </a:ext>
            </a:extLst>
          </p:cNvPr>
          <p:cNvSpPr>
            <a:spLocks noGrp="1"/>
          </p:cNvSpPr>
          <p:nvPr>
            <p:ph type="subTitle" idx="1"/>
          </p:nvPr>
        </p:nvSpPr>
        <p:spPr>
          <a:xfrm>
            <a:off x="1524000" y="3181132"/>
            <a:ext cx="9144000" cy="365125"/>
          </a:xfrm>
        </p:spPr>
        <p:txBody>
          <a:bodyPr>
            <a:normAutofit fontScale="92500" lnSpcReduction="10000"/>
          </a:bodyPr>
          <a:lstStyle/>
          <a:p>
            <a:r>
              <a:rPr lang="en-US" dirty="0"/>
              <a:t>ICT Enabled Public Services for Migration</a:t>
            </a:r>
          </a:p>
        </p:txBody>
      </p:sp>
      <p:sp>
        <p:nvSpPr>
          <p:cNvPr id="3" name="Text Placeholder 2">
            <a:extLst>
              <a:ext uri="{FF2B5EF4-FFF2-40B4-BE49-F238E27FC236}">
                <a16:creationId xmlns:a16="http://schemas.microsoft.com/office/drawing/2014/main" id="{BD707CDA-9B4A-B34B-96D1-3981A5454AA0}"/>
              </a:ext>
            </a:extLst>
          </p:cNvPr>
          <p:cNvSpPr>
            <a:spLocks noGrp="1"/>
          </p:cNvSpPr>
          <p:nvPr>
            <p:ph type="body" sz="quarter" idx="12"/>
          </p:nvPr>
        </p:nvSpPr>
        <p:spPr>
          <a:xfrm>
            <a:off x="200025" y="3629026"/>
            <a:ext cx="11096625" cy="1990724"/>
          </a:xfrm>
        </p:spPr>
        <p:txBody>
          <a:bodyPr/>
          <a:lstStyle/>
          <a:p>
            <a:r>
              <a:rPr lang="en-US" sz="2800" b="1" dirty="0" err="1">
                <a:solidFill>
                  <a:srgbClr val="FF33CC"/>
                </a:solidFill>
                <a:latin typeface="Helvetica" panose="020B0604020202020204" pitchFamily="34" charset="0"/>
                <a:cs typeface="Helvetica" panose="020B0604020202020204" pitchFamily="34" charset="0"/>
              </a:rPr>
              <a:t>Babak</a:t>
            </a:r>
            <a:r>
              <a:rPr lang="en-US" sz="2800" b="1" dirty="0">
                <a:solidFill>
                  <a:srgbClr val="FF33CC"/>
                </a:solidFill>
                <a:latin typeface="Helvetica" panose="020B0604020202020204" pitchFamily="34" charset="0"/>
                <a:cs typeface="Helvetica" panose="020B0604020202020204" pitchFamily="34" charset="0"/>
              </a:rPr>
              <a:t> </a:t>
            </a:r>
            <a:r>
              <a:rPr lang="en-US" sz="2800" b="1" dirty="0" err="1">
                <a:solidFill>
                  <a:srgbClr val="FF33CC"/>
                </a:solidFill>
                <a:latin typeface="Helvetica" panose="020B0604020202020204" pitchFamily="34" charset="0"/>
                <a:cs typeface="Helvetica" panose="020B0604020202020204" pitchFamily="34" charset="0"/>
              </a:rPr>
              <a:t>Akhgar</a:t>
            </a:r>
            <a:r>
              <a:rPr lang="en-US" sz="2800" b="1" dirty="0">
                <a:solidFill>
                  <a:srgbClr val="FF33CC"/>
                </a:solidFill>
                <a:latin typeface="Helvetica" panose="020B0604020202020204" pitchFamily="34" charset="0"/>
                <a:cs typeface="Helvetica" panose="020B0604020202020204" pitchFamily="34" charset="0"/>
              </a:rPr>
              <a:t> (CENTRIC)</a:t>
            </a:r>
          </a:p>
          <a:p>
            <a:r>
              <a:rPr lang="en-GB" sz="2800" b="0" i="0" dirty="0">
                <a:solidFill>
                  <a:srgbClr val="000000"/>
                </a:solidFill>
                <a:effectLst/>
                <a:latin typeface="Helvetica" panose="020B0604020202020204" pitchFamily="34" charset="0"/>
                <a:cs typeface="Helvetica" panose="020B0604020202020204" pitchFamily="34" charset="0"/>
              </a:rPr>
              <a:t>Co-creating ICT enabled public services for migration: challenges, solutions and sustainability</a:t>
            </a:r>
          </a:p>
          <a:p>
            <a:r>
              <a:rPr lang="en-US" sz="2800" dirty="0">
                <a:solidFill>
                  <a:srgbClr val="FF33CC"/>
                </a:solidFill>
              </a:rPr>
              <a:t>26</a:t>
            </a:r>
            <a:r>
              <a:rPr lang="en-US" sz="2800" baseline="30000" dirty="0">
                <a:solidFill>
                  <a:srgbClr val="FF33CC"/>
                </a:solidFill>
              </a:rPr>
              <a:t>th</a:t>
            </a:r>
            <a:r>
              <a:rPr lang="en-US" sz="2800" dirty="0">
                <a:solidFill>
                  <a:srgbClr val="FF33CC"/>
                </a:solidFill>
              </a:rPr>
              <a:t> January 2022   Final conference for the H2020 MIICT project</a:t>
            </a:r>
          </a:p>
          <a:p>
            <a:endParaRPr lang="en-US" sz="2800" dirty="0">
              <a:solidFill>
                <a:schemeClr val="accent2">
                  <a:lumMod val="60000"/>
                  <a:lumOff val="40000"/>
                </a:schemeClr>
              </a:solidFill>
            </a:endParaRPr>
          </a:p>
        </p:txBody>
      </p:sp>
    </p:spTree>
    <p:extLst>
      <p:ext uri="{BB962C8B-B14F-4D97-AF65-F5344CB8AC3E}">
        <p14:creationId xmlns:p14="http://schemas.microsoft.com/office/powerpoint/2010/main" val="76218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E6D8-A4DA-48B1-8491-EF0FFEE5A55B}"/>
              </a:ext>
            </a:extLst>
          </p:cNvPr>
          <p:cNvSpPr>
            <a:spLocks noGrp="1"/>
          </p:cNvSpPr>
          <p:nvPr>
            <p:ph type="title"/>
          </p:nvPr>
        </p:nvSpPr>
        <p:spPr/>
        <p:txBody>
          <a:bodyPr/>
          <a:lstStyle/>
          <a:p>
            <a:r>
              <a:rPr lang="en-GB" dirty="0"/>
              <a:t>Edited Volume - Springer</a:t>
            </a:r>
          </a:p>
        </p:txBody>
      </p:sp>
      <p:sp>
        <p:nvSpPr>
          <p:cNvPr id="3" name="Content Placeholder 2">
            <a:extLst>
              <a:ext uri="{FF2B5EF4-FFF2-40B4-BE49-F238E27FC236}">
                <a16:creationId xmlns:a16="http://schemas.microsoft.com/office/drawing/2014/main" id="{EBC4D073-D920-46A4-A52B-4838193C774A}"/>
              </a:ext>
            </a:extLst>
          </p:cNvPr>
          <p:cNvSpPr>
            <a:spLocks noGrp="1"/>
          </p:cNvSpPr>
          <p:nvPr>
            <p:ph idx="1"/>
          </p:nvPr>
        </p:nvSpPr>
        <p:spPr>
          <a:xfrm>
            <a:off x="352425" y="1825625"/>
            <a:ext cx="11001375" cy="4351338"/>
          </a:xfrm>
        </p:spPr>
        <p:txBody>
          <a:bodyPr>
            <a:normAutofit/>
          </a:bodyPr>
          <a:lstStyle/>
          <a:p>
            <a:endParaRPr lang="en-GB" sz="2800" i="0" dirty="0">
              <a:effectLst/>
              <a:latin typeface="Times New Roman" panose="02020603050405020304" pitchFamily="18" charset="0"/>
              <a:ea typeface="Times New Roman" panose="02020603050405020304" pitchFamily="18" charset="0"/>
            </a:endParaRPr>
          </a:p>
          <a:p>
            <a:endParaRPr lang="en-GB" sz="28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GB" sz="2800" dirty="0">
              <a:latin typeface="Helvetica" panose="020B0604020202020204" pitchFamily="34" charset="0"/>
              <a:cs typeface="Helvetica" panose="020B0604020202020204" pitchFamily="34" charset="0"/>
            </a:endParaRPr>
          </a:p>
          <a:p>
            <a:endParaRPr lang="en-GB" dirty="0"/>
          </a:p>
        </p:txBody>
      </p:sp>
      <p:sp>
        <p:nvSpPr>
          <p:cNvPr id="5" name="TextBox 4">
            <a:extLst>
              <a:ext uri="{FF2B5EF4-FFF2-40B4-BE49-F238E27FC236}">
                <a16:creationId xmlns:a16="http://schemas.microsoft.com/office/drawing/2014/main" id="{3F26F847-CFAD-4555-85DA-97BE3D4EC03D}"/>
              </a:ext>
            </a:extLst>
          </p:cNvPr>
          <p:cNvSpPr txBox="1"/>
          <p:nvPr/>
        </p:nvSpPr>
        <p:spPr>
          <a:xfrm>
            <a:off x="-66675" y="1609724"/>
            <a:ext cx="12258675" cy="4401205"/>
          </a:xfrm>
          <a:prstGeom prst="rect">
            <a:avLst/>
          </a:prstGeom>
          <a:noFill/>
        </p:spPr>
        <p:txBody>
          <a:bodyPr wrap="square">
            <a:spAutoFit/>
          </a:bodyPr>
          <a:lstStyle/>
          <a:p>
            <a:pPr marL="457200" indent="-457200">
              <a:buFont typeface="Arial" panose="020B0604020202020204" pitchFamily="34" charset="0"/>
              <a:buChar char="•"/>
            </a:pPr>
            <a:endParaRPr lang="en-GB" sz="2800" kern="1800" spc="35" dirty="0">
              <a:solidFill>
                <a:srgbClr val="FF33CC"/>
              </a:solidFill>
              <a:effectLst/>
              <a:latin typeface="Helvetica" panose="020B0604020202020204" pitchFamily="34" charset="0"/>
              <a:ea typeface="Times New Roman" panose="02020603050405020304" pitchFamily="18" charset="0"/>
              <a:cs typeface="Helvetica" panose="020B0604020202020204" pitchFamily="34" charset="0"/>
            </a:endParaRPr>
          </a:p>
          <a:p>
            <a:pPr marL="457200" indent="-457200">
              <a:buFont typeface="Arial" panose="020B0604020202020204" pitchFamily="34" charset="0"/>
              <a:buChar char="•"/>
            </a:pPr>
            <a:r>
              <a:rPr lang="en-GB" sz="2800" kern="1800" spc="35" dirty="0">
                <a:effectLst/>
                <a:latin typeface="Helvetica" panose="020B0604020202020204" pitchFamily="34" charset="0"/>
                <a:ea typeface="Times New Roman" panose="02020603050405020304" pitchFamily="18" charset="0"/>
                <a:cs typeface="Helvetica" panose="020B0604020202020204" pitchFamily="34" charset="0"/>
              </a:rPr>
              <a:t>We have reported our research in an edited volume</a:t>
            </a:r>
          </a:p>
          <a:p>
            <a:pPr marL="457200" indent="-457200">
              <a:buFont typeface="Arial" panose="020B0604020202020204" pitchFamily="34" charset="0"/>
              <a:buChar char="•"/>
            </a:pPr>
            <a:r>
              <a:rPr lang="en-GB" sz="2800" kern="1800" spc="35" dirty="0">
                <a:solidFill>
                  <a:srgbClr val="FF33CC"/>
                </a:solidFill>
                <a:effectLst/>
                <a:latin typeface="Helvetica" panose="020B0604020202020204" pitchFamily="34" charset="0"/>
                <a:ea typeface="Times New Roman" panose="02020603050405020304" pitchFamily="18" charset="0"/>
                <a:cs typeface="Helvetica" panose="020B0604020202020204" pitchFamily="34" charset="0"/>
              </a:rPr>
              <a:t>Akhgar, B., Hough., K.L., Abdel-Samad, A., Bayerl., S &amp; Karakostas, T. (Eds) (2022) </a:t>
            </a:r>
            <a:r>
              <a:rPr lang="en-GB" sz="2800" i="1" kern="1800" spc="35" dirty="0">
                <a:solidFill>
                  <a:srgbClr val="FF33CC"/>
                </a:solidFill>
                <a:effectLst/>
                <a:latin typeface="Helvetica" panose="020B0604020202020204" pitchFamily="34" charset="0"/>
                <a:ea typeface="Times New Roman" panose="02020603050405020304" pitchFamily="18" charset="0"/>
                <a:cs typeface="Helvetica" panose="020B0604020202020204" pitchFamily="34" charset="0"/>
              </a:rPr>
              <a:t>Information</a:t>
            </a:r>
            <a:r>
              <a:rPr lang="en-GB" sz="2800" i="1" dirty="0">
                <a:solidFill>
                  <a:srgbClr val="FF33CC"/>
                </a:solidFill>
                <a:effectLst/>
                <a:latin typeface="Helvetica" panose="020B0604020202020204" pitchFamily="34" charset="0"/>
                <a:ea typeface="Calibri" panose="020F0502020204030204" pitchFamily="34" charset="0"/>
                <a:cs typeface="Helvetica" panose="020B0604020202020204" pitchFamily="34" charset="0"/>
              </a:rPr>
              <a:t> and Communications Technology in Support of Migration. </a:t>
            </a:r>
            <a:r>
              <a:rPr lang="en-GB" sz="2800" dirty="0">
                <a:solidFill>
                  <a:srgbClr val="FF33CC"/>
                </a:solidFill>
                <a:effectLst/>
                <a:latin typeface="Helvetica" panose="020B0604020202020204" pitchFamily="34" charset="0"/>
                <a:ea typeface="Calibri" panose="020F0502020204030204" pitchFamily="34" charset="0"/>
                <a:cs typeface="Helvetica" panose="020B0604020202020204" pitchFamily="34" charset="0"/>
              </a:rPr>
              <a:t>Springer: Geneva: Switzerland.</a:t>
            </a:r>
            <a:endParaRPr lang="en-GB" sz="2800" dirty="0">
              <a:latin typeface="Helvetica" panose="020B0604020202020204" pitchFamily="34" charset="0"/>
              <a:ea typeface="Calibri" panose="020F0502020204030204" pitchFamily="34" charset="0"/>
              <a:cs typeface="Helvetica" panose="020B0604020202020204" pitchFamily="34" charset="0"/>
            </a:endParaRPr>
          </a:p>
          <a:p>
            <a:pPr marL="457200" indent="-457200" algn="just">
              <a:buFont typeface="Arial" panose="020B0604020202020204" pitchFamily="34" charset="0"/>
              <a:buChar char="•"/>
            </a:pPr>
            <a:r>
              <a:rPr lang="en-GB" sz="2800" dirty="0">
                <a:latin typeface="Helvetica" panose="020B0604020202020204" pitchFamily="34" charset="0"/>
                <a:ea typeface="Calibri" panose="020F0502020204030204" pitchFamily="34" charset="0"/>
                <a:cs typeface="Helvetica" panose="020B0604020202020204" pitchFamily="34" charset="0"/>
              </a:rPr>
              <a:t>The book contains 22 Chapters with contributions from nine projects funded in the prestigious European Horizon 2020 programme</a:t>
            </a:r>
          </a:p>
          <a:p>
            <a:pPr marL="457200" indent="-457200" algn="just">
              <a:buFont typeface="Arial" panose="020B0604020202020204" pitchFamily="34" charset="0"/>
              <a:buChar char="•"/>
            </a:pPr>
            <a:r>
              <a:rPr lang="en-GB" sz="2800" dirty="0">
                <a:latin typeface="Helvetica" panose="020B0604020202020204" pitchFamily="34" charset="0"/>
                <a:ea typeface="Calibri" panose="020F0502020204030204" pitchFamily="34" charset="0"/>
                <a:cs typeface="Helvetica" panose="020B0604020202020204" pitchFamily="34" charset="0"/>
              </a:rPr>
              <a:t>It presents a multi-disciplinary, international and evidence-based approach to migration, with contributions from technological developers, engineers, academics, practitioners, lawyers and computer scientists</a:t>
            </a:r>
          </a:p>
        </p:txBody>
      </p:sp>
    </p:spTree>
    <p:extLst>
      <p:ext uri="{BB962C8B-B14F-4D97-AF65-F5344CB8AC3E}">
        <p14:creationId xmlns:p14="http://schemas.microsoft.com/office/powerpoint/2010/main" val="295541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MIICT </a:t>
            </a:r>
          </a:p>
        </p:txBody>
      </p:sp>
      <p:sp>
        <p:nvSpPr>
          <p:cNvPr id="3" name="Content Placeholder 2"/>
          <p:cNvSpPr>
            <a:spLocks noGrp="1"/>
          </p:cNvSpPr>
          <p:nvPr>
            <p:ph idx="1"/>
          </p:nvPr>
        </p:nvSpPr>
        <p:spPr/>
        <p:txBody>
          <a:bodyPr/>
          <a:lstStyle/>
          <a:p>
            <a:endParaRPr lang="en-GB" dirty="0"/>
          </a:p>
          <a:p>
            <a:endParaRPr lang="en-GB" dirty="0"/>
          </a:p>
          <a:p>
            <a:endParaRPr lang="en-GB" dirty="0"/>
          </a:p>
          <a:p>
            <a:pPr marL="0" indent="0">
              <a:buNone/>
            </a:pPr>
            <a:r>
              <a:rPr lang="en-GB" sz="4800" dirty="0"/>
              <a:t>Thank you </a:t>
            </a:r>
          </a:p>
        </p:txBody>
      </p:sp>
    </p:spTree>
    <p:extLst>
      <p:ext uri="{BB962C8B-B14F-4D97-AF65-F5344CB8AC3E}">
        <p14:creationId xmlns:p14="http://schemas.microsoft.com/office/powerpoint/2010/main" val="232834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0A36-575E-DE4D-BFD1-D49AAA962164}"/>
              </a:ext>
            </a:extLst>
          </p:cNvPr>
          <p:cNvSpPr>
            <a:spLocks noGrp="1"/>
          </p:cNvSpPr>
          <p:nvPr>
            <p:ph type="title"/>
          </p:nvPr>
        </p:nvSpPr>
        <p:spPr/>
        <p:txBody>
          <a:bodyPr/>
          <a:lstStyle/>
          <a:p>
            <a:r>
              <a:rPr lang="en-US" dirty="0"/>
              <a:t>The MIICT Consortium</a:t>
            </a:r>
          </a:p>
        </p:txBody>
      </p:sp>
      <p:graphicFrame>
        <p:nvGraphicFramePr>
          <p:cNvPr id="11" name="Table 10">
            <a:extLst>
              <a:ext uri="{FF2B5EF4-FFF2-40B4-BE49-F238E27FC236}">
                <a16:creationId xmlns:a16="http://schemas.microsoft.com/office/drawing/2014/main" id="{B1C188DB-D7AA-9B46-B4EA-9784314A90F0}"/>
              </a:ext>
            </a:extLst>
          </p:cNvPr>
          <p:cNvGraphicFramePr>
            <a:graphicFrameLocks noGrp="1"/>
          </p:cNvGraphicFramePr>
          <p:nvPr/>
        </p:nvGraphicFramePr>
        <p:xfrm>
          <a:off x="6778488" y="1961176"/>
          <a:ext cx="5334000" cy="4586580"/>
        </p:xfrm>
        <a:graphic>
          <a:graphicData uri="http://schemas.openxmlformats.org/drawingml/2006/table">
            <a:tbl>
              <a:tblPr firstRow="1" bandRow="1">
                <a:tableStyleId>{5C22544A-7EE6-4342-B048-85BDC9FD1C3A}</a:tableStyleId>
              </a:tblPr>
              <a:tblGrid>
                <a:gridCol w="1234140">
                  <a:extLst>
                    <a:ext uri="{9D8B030D-6E8A-4147-A177-3AD203B41FA5}">
                      <a16:colId xmlns:a16="http://schemas.microsoft.com/office/drawing/2014/main" val="159652082"/>
                    </a:ext>
                  </a:extLst>
                </a:gridCol>
                <a:gridCol w="4099860">
                  <a:extLst>
                    <a:ext uri="{9D8B030D-6E8A-4147-A177-3AD203B41FA5}">
                      <a16:colId xmlns:a16="http://schemas.microsoft.com/office/drawing/2014/main" val="807309565"/>
                    </a:ext>
                  </a:extLst>
                </a:gridCol>
              </a:tblGrid>
              <a:tr h="33793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CENTRIC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Centre of Excellence in Terrorism, Resilience, Intelligence and</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Organised</a:t>
                      </a: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 Crime Research, Sheffield Hallam University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0262642"/>
                  </a:ext>
                </a:extLst>
              </a:tr>
              <a:tr h="14312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SYNYO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SYNYO </a:t>
                      </a: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GmBH</a:t>
                      </a:r>
                      <a:endPar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30276"/>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KEMEA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Center For Security Studies Centre </a:t>
                      </a: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D’etudes</a:t>
                      </a: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 De </a:t>
                      </a: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Securite</a:t>
                      </a:r>
                      <a:endPar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87855"/>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LAUREA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Laurea</a:t>
                      </a: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 University Of Applied Sciences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6889885"/>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LIF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Law And Internet Foundation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179689"/>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ADITESS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Advanced Integrated Technology Solutions And Services Ltd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344642"/>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CERTH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Centre For Research And Technology Hellas </a:t>
                      </a: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Certh</a:t>
                      </a:r>
                      <a:endPar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086590"/>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AGENFOR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Agenfor</a:t>
                      </a: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 International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325375"/>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EUROTHINK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Association of Citizens for Research, Analysis and Public Policy Development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983150"/>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298161"/>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FUNDEA.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Fundaction</a:t>
                      </a: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 </a:t>
                      </a: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Euroarabe</a:t>
                      </a: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 De Altos </a:t>
                      </a: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Estudios</a:t>
                      </a:r>
                      <a:endPar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1461088"/>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CSD.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Centre for the study of Democracy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329835"/>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ALDA.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Association Des </a:t>
                      </a: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Agences</a:t>
                      </a: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 De La </a:t>
                      </a: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Democratie</a:t>
                      </a: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 Locale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148516"/>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CARITAS.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Koinonia Caritas Cyprus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219518"/>
                  </a:ext>
                </a:extLst>
              </a:tr>
              <a:tr h="28823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schemeClr val="accent1"/>
                          </a:solidFill>
                          <a:effectLst/>
                          <a:uLnTx/>
                          <a:uFillTx/>
                          <a:latin typeface="Helvetica" pitchFamily="2" charset="0"/>
                          <a:ea typeface="+mn-ea"/>
                          <a:cs typeface="+mn-cs"/>
                        </a:rPr>
                        <a:t>ENGOMI.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rPr>
                        <a:t>Municipality Of </a:t>
                      </a:r>
                      <a:r>
                        <a:rPr kumimoji="0" lang="en-US" sz="1100" b="0" i="0" u="none" strike="noStrike" kern="1200" cap="none" spc="0" normalizeH="0" baseline="0" noProof="0" dirty="0" err="1">
                          <a:ln>
                            <a:noFill/>
                          </a:ln>
                          <a:solidFill>
                            <a:srgbClr val="28225B"/>
                          </a:solidFill>
                          <a:effectLst/>
                          <a:uLnTx/>
                          <a:uFillTx/>
                          <a:latin typeface="Helvetica" pitchFamily="2" charset="0"/>
                          <a:ea typeface="+mn-ea"/>
                          <a:cs typeface="+mn-cs"/>
                        </a:rPr>
                        <a:t>Engomi</a:t>
                      </a:r>
                      <a:endParaRPr kumimoji="0" lang="en-US" sz="1100" b="0" i="0" u="none" strike="noStrike" kern="1200" cap="none" spc="0" normalizeH="0" baseline="0" noProof="0" dirty="0">
                        <a:ln>
                          <a:noFill/>
                        </a:ln>
                        <a:solidFill>
                          <a:srgbClr val="28225B"/>
                        </a:solidFill>
                        <a:effectLst/>
                        <a:uLnTx/>
                        <a:uFillTx/>
                        <a:latin typeface="Helvetica" pitchFamily="2"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051549"/>
                  </a:ext>
                </a:extLst>
              </a:tr>
            </a:tbl>
          </a:graphicData>
        </a:graphic>
      </p:graphicFrame>
      <p:pic>
        <p:nvPicPr>
          <p:cNvPr id="4" name="Picture 3" descr="A picture containing text, map&#10;&#10;Description automatically generated">
            <a:extLst>
              <a:ext uri="{FF2B5EF4-FFF2-40B4-BE49-F238E27FC236}">
                <a16:creationId xmlns:a16="http://schemas.microsoft.com/office/drawing/2014/main" id="{1D658F3A-E1CF-B046-9CAF-468D49791A09}"/>
              </a:ext>
            </a:extLst>
          </p:cNvPr>
          <p:cNvPicPr>
            <a:picLocks noChangeAspect="1"/>
          </p:cNvPicPr>
          <p:nvPr/>
        </p:nvPicPr>
        <p:blipFill>
          <a:blip r:embed="rId3"/>
          <a:stretch>
            <a:fillRect/>
          </a:stretch>
        </p:blipFill>
        <p:spPr>
          <a:xfrm>
            <a:off x="-1112485" y="1176751"/>
            <a:ext cx="7341393" cy="5614697"/>
          </a:xfrm>
          <a:prstGeom prst="rect">
            <a:avLst/>
          </a:prstGeom>
        </p:spPr>
      </p:pic>
    </p:spTree>
    <p:extLst>
      <p:ext uri="{BB962C8B-B14F-4D97-AF65-F5344CB8AC3E}">
        <p14:creationId xmlns:p14="http://schemas.microsoft.com/office/powerpoint/2010/main" val="302554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7BCD-CD7F-C640-AA6E-F4475522AF26}"/>
              </a:ext>
            </a:extLst>
          </p:cNvPr>
          <p:cNvSpPr>
            <a:spLocks noGrp="1"/>
          </p:cNvSpPr>
          <p:nvPr>
            <p:ph type="title"/>
          </p:nvPr>
        </p:nvSpPr>
        <p:spPr/>
        <p:txBody>
          <a:bodyPr/>
          <a:lstStyle/>
          <a:p>
            <a:pPr algn="ctr"/>
            <a:r>
              <a:rPr lang="en-US" b="1" dirty="0"/>
              <a:t>Pilot locations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49" y="2031999"/>
            <a:ext cx="10539177"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04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MIICT CSF</a:t>
            </a:r>
          </a:p>
        </p:txBody>
      </p:sp>
      <p:sp>
        <p:nvSpPr>
          <p:cNvPr id="6" name="Content Placeholder 5"/>
          <p:cNvSpPr>
            <a:spLocks noGrp="1"/>
          </p:cNvSpPr>
          <p:nvPr>
            <p:ph idx="1"/>
          </p:nvPr>
        </p:nvSpPr>
        <p:spPr>
          <a:xfrm>
            <a:off x="701336" y="1825625"/>
            <a:ext cx="10652464" cy="4351338"/>
          </a:xfrm>
        </p:spPr>
        <p:txBody>
          <a:bodyPr/>
          <a:lstStyle/>
          <a:p>
            <a:endParaRPr lang="en-GB" dirty="0"/>
          </a:p>
          <a:p>
            <a:endParaRPr lang="en-GB" dirty="0"/>
          </a:p>
          <a:p>
            <a:endParaRPr lang="en-GB" dirty="0"/>
          </a:p>
          <a:p>
            <a:pPr marL="0" indent="0" algn="ctr">
              <a:buNone/>
            </a:pPr>
            <a:r>
              <a:rPr lang="en-GB" sz="2400" b="1" dirty="0"/>
              <a:t>MIICT is developed , designed and deployed with the end user at its core</a:t>
            </a:r>
          </a:p>
          <a:p>
            <a:pPr marL="0" indent="0" algn="ctr">
              <a:buNone/>
            </a:pPr>
            <a:r>
              <a:rPr lang="en-GB" sz="2400" b="1" dirty="0"/>
              <a:t>We are grateful for the dedication of our partners in our pilot locations  </a:t>
            </a:r>
          </a:p>
        </p:txBody>
      </p:sp>
    </p:spTree>
    <p:extLst>
      <p:ext uri="{BB962C8B-B14F-4D97-AF65-F5344CB8AC3E}">
        <p14:creationId xmlns:p14="http://schemas.microsoft.com/office/powerpoint/2010/main" val="79105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54FB-6A26-4136-8E84-677AB483CD49}"/>
              </a:ext>
            </a:extLst>
          </p:cNvPr>
          <p:cNvSpPr>
            <a:spLocks noGrp="1"/>
          </p:cNvSpPr>
          <p:nvPr>
            <p:ph type="title"/>
          </p:nvPr>
        </p:nvSpPr>
        <p:spPr/>
        <p:txBody>
          <a:bodyPr/>
          <a:lstStyle/>
          <a:p>
            <a:r>
              <a:rPr lang="en-GB" dirty="0"/>
              <a:t>MIICT- Project Results</a:t>
            </a:r>
          </a:p>
        </p:txBody>
      </p:sp>
      <p:sp>
        <p:nvSpPr>
          <p:cNvPr id="3" name="Content Placeholder 2">
            <a:extLst>
              <a:ext uri="{FF2B5EF4-FFF2-40B4-BE49-F238E27FC236}">
                <a16:creationId xmlns:a16="http://schemas.microsoft.com/office/drawing/2014/main" id="{A59D4071-0353-46F9-825B-24E8F4FFD878}"/>
              </a:ext>
            </a:extLst>
          </p:cNvPr>
          <p:cNvSpPr>
            <a:spLocks noGrp="1"/>
          </p:cNvSpPr>
          <p:nvPr>
            <p:ph idx="1"/>
          </p:nvPr>
        </p:nvSpPr>
        <p:spPr>
          <a:xfrm>
            <a:off x="0" y="1690688"/>
            <a:ext cx="12077700" cy="4948237"/>
          </a:xfrm>
        </p:spPr>
        <p:txBody>
          <a:bodyPr>
            <a:normAutofit/>
          </a:bodyPr>
          <a:lstStyle/>
          <a:p>
            <a:pPr algn="just"/>
            <a:r>
              <a:rPr lang="en-GB" dirty="0"/>
              <a:t>In the MIICT (ICT Enabled Public Services for Migration) H2020 project, researchers have co-designed and co-developed an interactive platform called IMMERSE with migrants, asylum seekers, refugees, and representatives from NGOs (Non-Governmental-Organisations),  public authorities and other interest groups</a:t>
            </a:r>
          </a:p>
          <a:p>
            <a:pPr algn="just"/>
            <a:r>
              <a:rPr lang="en-GB" dirty="0"/>
              <a:t>The </a:t>
            </a:r>
            <a:r>
              <a:rPr lang="en-GB" dirty="0">
                <a:solidFill>
                  <a:srgbClr val="FF0000"/>
                </a:solidFill>
              </a:rPr>
              <a:t>methodology </a:t>
            </a:r>
            <a:r>
              <a:rPr lang="en-GB" dirty="0"/>
              <a:t>of co-creation empowered migrants, enabling them to design the platform with stakeholders that normally make decisions </a:t>
            </a:r>
            <a:r>
              <a:rPr lang="en-GB" dirty="0">
                <a:solidFill>
                  <a:srgbClr val="FF0000"/>
                </a:solidFill>
              </a:rPr>
              <a:t>for</a:t>
            </a:r>
            <a:r>
              <a:rPr lang="en-GB" dirty="0"/>
              <a:t> them </a:t>
            </a:r>
          </a:p>
          <a:p>
            <a:pPr algn="just"/>
            <a:r>
              <a:rPr lang="en-GB" dirty="0"/>
              <a:t>This bottom-up strategy enabled researchers in the MIICT project to create a platform that responds to the </a:t>
            </a:r>
            <a:r>
              <a:rPr lang="en-GB" dirty="0">
                <a:solidFill>
                  <a:srgbClr val="FF0000"/>
                </a:solidFill>
              </a:rPr>
              <a:t>real needs </a:t>
            </a:r>
            <a:r>
              <a:rPr lang="en-GB" dirty="0"/>
              <a:t>of migrants, asylum seekers and refugees </a:t>
            </a:r>
          </a:p>
          <a:p>
            <a:pPr marL="0" indent="0" algn="just">
              <a:buNone/>
            </a:pPr>
            <a:endParaRPr lang="en-GB" dirty="0"/>
          </a:p>
          <a:p>
            <a:endParaRPr lang="en-GB" dirty="0"/>
          </a:p>
        </p:txBody>
      </p:sp>
    </p:spTree>
    <p:extLst>
      <p:ext uri="{BB962C8B-B14F-4D97-AF65-F5344CB8AC3E}">
        <p14:creationId xmlns:p14="http://schemas.microsoft.com/office/powerpoint/2010/main" val="86672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E6D8-A4DA-48B1-8491-EF0FFEE5A55B}"/>
              </a:ext>
            </a:extLst>
          </p:cNvPr>
          <p:cNvSpPr>
            <a:spLocks noGrp="1"/>
          </p:cNvSpPr>
          <p:nvPr>
            <p:ph type="title"/>
          </p:nvPr>
        </p:nvSpPr>
        <p:spPr/>
        <p:txBody>
          <a:bodyPr/>
          <a:lstStyle/>
          <a:p>
            <a:r>
              <a:rPr lang="en-GB" dirty="0"/>
              <a:t>MIICT- Project Results</a:t>
            </a:r>
          </a:p>
        </p:txBody>
      </p:sp>
      <p:sp>
        <p:nvSpPr>
          <p:cNvPr id="3" name="Content Placeholder 2">
            <a:extLst>
              <a:ext uri="{FF2B5EF4-FFF2-40B4-BE49-F238E27FC236}">
                <a16:creationId xmlns:a16="http://schemas.microsoft.com/office/drawing/2014/main" id="{EBC4D073-D920-46A4-A52B-4838193C774A}"/>
              </a:ext>
            </a:extLst>
          </p:cNvPr>
          <p:cNvSpPr>
            <a:spLocks noGrp="1"/>
          </p:cNvSpPr>
          <p:nvPr>
            <p:ph idx="1"/>
          </p:nvPr>
        </p:nvSpPr>
        <p:spPr>
          <a:xfrm>
            <a:off x="352425" y="1825625"/>
            <a:ext cx="11001375" cy="4351338"/>
          </a:xfrm>
        </p:spPr>
        <p:txBody>
          <a:bodyPr>
            <a:normAutofit/>
          </a:bodyPr>
          <a:lstStyle/>
          <a:p>
            <a:pPr algn="just"/>
            <a:r>
              <a:rPr lang="en-GB" dirty="0">
                <a:latin typeface="Helvetica" panose="020B0604020202020204" pitchFamily="34" charset="0"/>
                <a:cs typeface="Helvetica" panose="020B0604020202020204" pitchFamily="34" charset="0"/>
              </a:rPr>
              <a:t>The </a:t>
            </a:r>
            <a:r>
              <a:rPr lang="en-GB" dirty="0">
                <a:solidFill>
                  <a:srgbClr val="FF0000"/>
                </a:solidFill>
                <a:latin typeface="Helvetica" panose="020B0604020202020204" pitchFamily="34" charset="0"/>
                <a:cs typeface="Helvetica" panose="020B0604020202020204" pitchFamily="34" charset="0"/>
              </a:rPr>
              <a:t>Immerse </a:t>
            </a:r>
            <a:r>
              <a:rPr lang="en-GB" sz="2800" dirty="0">
                <a:solidFill>
                  <a:srgbClr val="FF0000"/>
                </a:solidFill>
                <a:latin typeface="Helvetica" panose="020B0604020202020204" pitchFamily="34" charset="0"/>
                <a:cs typeface="Helvetica" panose="020B0604020202020204" pitchFamily="34" charset="0"/>
              </a:rPr>
              <a:t>platform </a:t>
            </a:r>
            <a:r>
              <a:rPr lang="en-GB" sz="2800" dirty="0">
                <a:latin typeface="Helvetica" panose="020B0604020202020204" pitchFamily="34" charset="0"/>
                <a:cs typeface="Helvetica" panose="020B0604020202020204" pitchFamily="34" charset="0"/>
              </a:rPr>
              <a:t>offers customised access to key public services in a one-stop-stop design, enabling migrants to be </a:t>
            </a:r>
            <a:r>
              <a:rPr lang="en-GB" sz="2800" dirty="0">
                <a:solidFill>
                  <a:srgbClr val="FF0000"/>
                </a:solidFill>
                <a:latin typeface="Helvetica" panose="020B0604020202020204" pitchFamily="34" charset="0"/>
                <a:cs typeface="Helvetica" panose="020B0604020202020204" pitchFamily="34" charset="0"/>
              </a:rPr>
              <a:t>independent </a:t>
            </a:r>
            <a:r>
              <a:rPr lang="en-GB" sz="2800" dirty="0">
                <a:latin typeface="Helvetica" panose="020B0604020202020204" pitchFamily="34" charset="0"/>
                <a:cs typeface="Helvetica" panose="020B0604020202020204" pitchFamily="34" charset="0"/>
              </a:rPr>
              <a:t>and</a:t>
            </a:r>
            <a:r>
              <a:rPr lang="en-GB" sz="2800" dirty="0">
                <a:solidFill>
                  <a:srgbClr val="FF0000"/>
                </a:solidFill>
                <a:latin typeface="Helvetica" panose="020B0604020202020204" pitchFamily="34" charset="0"/>
                <a:cs typeface="Helvetica" panose="020B0604020202020204" pitchFamily="34" charset="0"/>
              </a:rPr>
              <a:t> proactive </a:t>
            </a:r>
            <a:r>
              <a:rPr lang="en-GB" sz="2800" dirty="0">
                <a:latin typeface="Helvetica" panose="020B0604020202020204" pitchFamily="34" charset="0"/>
                <a:cs typeface="Helvetica" panose="020B0604020202020204" pitchFamily="34" charset="0"/>
              </a:rPr>
              <a:t>in their migration journeys</a:t>
            </a:r>
          </a:p>
          <a:p>
            <a:pPr algn="just"/>
            <a:r>
              <a:rPr lang="en-GB" dirty="0">
                <a:latin typeface="Helvetica" panose="020B0604020202020204" pitchFamily="34" charset="0"/>
                <a:cs typeface="Helvetica" panose="020B0604020202020204" pitchFamily="34" charset="0"/>
              </a:rPr>
              <a:t>It allows them to </a:t>
            </a:r>
            <a:r>
              <a:rPr lang="en-GB" sz="2800" dirty="0">
                <a:latin typeface="Helvetica" panose="020B0604020202020204" pitchFamily="34" charset="0"/>
                <a:cs typeface="Helvetica" panose="020B0604020202020204" pitchFamily="34" charset="0"/>
              </a:rPr>
              <a:t>get access to crucial, frontline services including health, education and training, housing, and legal information</a:t>
            </a:r>
          </a:p>
          <a:p>
            <a:pPr algn="just"/>
            <a:r>
              <a:rPr lang="en-GB" dirty="0">
                <a:latin typeface="Helvetica" panose="020B0604020202020204" pitchFamily="34" charset="0"/>
                <a:cs typeface="Helvetica" panose="020B0604020202020204" pitchFamily="34" charset="0"/>
              </a:rPr>
              <a:t>The platform aids </a:t>
            </a:r>
            <a:r>
              <a:rPr lang="en-GB" sz="2800" dirty="0">
                <a:latin typeface="Helvetica" panose="020B0604020202020204" pitchFamily="34" charset="0"/>
                <a:cs typeface="Helvetica" panose="020B0604020202020204" pitchFamily="34" charset="0"/>
              </a:rPr>
              <a:t>migrant integration by providing a job and skills matching decision support tool </a:t>
            </a:r>
            <a:r>
              <a:rPr lang="en-GB" dirty="0">
                <a:latin typeface="Helvetica" panose="020B0604020202020204" pitchFamily="34" charset="0"/>
                <a:cs typeface="Helvetica" panose="020B0604020202020204" pitchFamily="34" charset="0"/>
              </a:rPr>
              <a:t>thereby </a:t>
            </a:r>
            <a:r>
              <a:rPr lang="en-GB" sz="2800" dirty="0">
                <a:solidFill>
                  <a:srgbClr val="FF0000"/>
                </a:solidFill>
                <a:latin typeface="Helvetica" panose="020B0604020202020204" pitchFamily="34" charset="0"/>
                <a:cs typeface="Helvetica" panose="020B0604020202020204" pitchFamily="34" charset="0"/>
              </a:rPr>
              <a:t>reducing </a:t>
            </a:r>
            <a:r>
              <a:rPr lang="en-GB" sz="2800" dirty="0">
                <a:latin typeface="Helvetica" panose="020B0604020202020204" pitchFamily="34" charset="0"/>
                <a:cs typeface="Helvetica" panose="020B0604020202020204" pitchFamily="34" charset="0"/>
              </a:rPr>
              <a:t>the </a:t>
            </a:r>
            <a:r>
              <a:rPr lang="en-GB" sz="2800" dirty="0">
                <a:solidFill>
                  <a:srgbClr val="FF0000"/>
                </a:solidFill>
                <a:latin typeface="Helvetica" panose="020B0604020202020204" pitchFamily="34" charset="0"/>
                <a:cs typeface="Helvetica" panose="020B0604020202020204" pitchFamily="34" charset="0"/>
              </a:rPr>
              <a:t>discrimination </a:t>
            </a:r>
            <a:r>
              <a:rPr lang="en-GB" sz="2800" dirty="0">
                <a:latin typeface="Helvetica" panose="020B0604020202020204" pitchFamily="34" charset="0"/>
                <a:cs typeface="Helvetica" panose="020B0604020202020204" pitchFamily="34" charset="0"/>
              </a:rPr>
              <a:t>that migrants may face when trying to find a job</a:t>
            </a:r>
          </a:p>
          <a:p>
            <a:pPr algn="just"/>
            <a:r>
              <a:rPr lang="en-GB" dirty="0"/>
              <a:t>Migrants were further able to test the usability of the platform in an extensive sustained delivery phase for 6 months</a:t>
            </a:r>
          </a:p>
          <a:p>
            <a:pPr algn="just"/>
            <a:endParaRPr lang="en-GB" sz="28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GB" sz="2800" dirty="0">
              <a:latin typeface="Helvetica" panose="020B0604020202020204" pitchFamily="34" charset="0"/>
              <a:cs typeface="Helvetica" panose="020B0604020202020204" pitchFamily="34" charset="0"/>
            </a:endParaRPr>
          </a:p>
          <a:p>
            <a:endParaRPr lang="en-GB" dirty="0"/>
          </a:p>
        </p:txBody>
      </p:sp>
    </p:spTree>
    <p:extLst>
      <p:ext uri="{BB962C8B-B14F-4D97-AF65-F5344CB8AC3E}">
        <p14:creationId xmlns:p14="http://schemas.microsoft.com/office/powerpoint/2010/main" val="383920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BC69-B297-48B5-A611-8551254573E9}"/>
              </a:ext>
            </a:extLst>
          </p:cNvPr>
          <p:cNvSpPr>
            <a:spLocks noGrp="1"/>
          </p:cNvSpPr>
          <p:nvPr>
            <p:ph type="title"/>
          </p:nvPr>
        </p:nvSpPr>
        <p:spPr/>
        <p:txBody>
          <a:bodyPr/>
          <a:lstStyle/>
          <a:p>
            <a:r>
              <a:rPr lang="en-GB" b="1" dirty="0">
                <a:latin typeface="Helvetica" panose="020B0604020202020204" pitchFamily="34" charset="0"/>
                <a:cs typeface="Helvetica" panose="020B0604020202020204" pitchFamily="34" charset="0"/>
              </a:rPr>
              <a:t>MIICT- project results</a:t>
            </a:r>
            <a:r>
              <a:rPr lang="en-GB"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303D0AD1-A5A4-4656-B433-49241E451B7E}"/>
              </a:ext>
            </a:extLst>
          </p:cNvPr>
          <p:cNvSpPr>
            <a:spLocks noGrp="1"/>
          </p:cNvSpPr>
          <p:nvPr>
            <p:ph idx="1"/>
          </p:nvPr>
        </p:nvSpPr>
        <p:spPr/>
        <p:txBody>
          <a:bodyPr>
            <a:normAutofit/>
          </a:bodyPr>
          <a:lstStyle/>
          <a:p>
            <a:pPr algn="just"/>
            <a:r>
              <a:rPr lang="en-GB" dirty="0">
                <a:solidFill>
                  <a:schemeClr val="tx2"/>
                </a:solidFill>
                <a:latin typeface="Helvetica" panose="020B0604020202020204" pitchFamily="34" charset="0"/>
                <a:cs typeface="Helvetica" panose="020B0604020202020204" pitchFamily="34" charset="0"/>
              </a:rPr>
              <a:t>The platform provides information in multiple languages, enabling migrants to create their own CV, get access to interactive maps and even register to become a volunteer</a:t>
            </a:r>
          </a:p>
          <a:p>
            <a:pPr algn="just"/>
            <a:r>
              <a:rPr lang="en-GB" dirty="0">
                <a:solidFill>
                  <a:schemeClr val="tx2"/>
                </a:solidFill>
                <a:latin typeface="Helvetica" panose="020B0604020202020204" pitchFamily="34" charset="0"/>
                <a:cs typeface="Helvetica" panose="020B0604020202020204" pitchFamily="34" charset="0"/>
              </a:rPr>
              <a:t>It provides both </a:t>
            </a:r>
            <a:r>
              <a:rPr lang="en-GB" dirty="0">
                <a:solidFill>
                  <a:srgbClr val="FF0000"/>
                </a:solidFill>
                <a:latin typeface="Helvetica" panose="020B0604020202020204" pitchFamily="34" charset="0"/>
                <a:cs typeface="Helvetica" panose="020B0604020202020204" pitchFamily="34" charset="0"/>
              </a:rPr>
              <a:t>Transactional and informational services</a:t>
            </a:r>
          </a:p>
          <a:p>
            <a:pPr algn="just"/>
            <a:r>
              <a:rPr lang="en-GB" dirty="0">
                <a:latin typeface="Helvetica" panose="020B0604020202020204" pitchFamily="34" charset="0"/>
                <a:cs typeface="Helvetica" panose="020B0604020202020204" pitchFamily="34" charset="0"/>
              </a:rPr>
              <a:t>The platform is inclusive and videos are incorporated onto the platform to ensure all users can engage with it</a:t>
            </a:r>
          </a:p>
          <a:p>
            <a:pPr algn="just"/>
            <a:r>
              <a:rPr lang="en-GB" dirty="0">
                <a:latin typeface="Helvetica" panose="020B0604020202020204" pitchFamily="34" charset="0"/>
                <a:cs typeface="Helvetica" panose="020B0604020202020204" pitchFamily="34" charset="0"/>
              </a:rPr>
              <a:t>The legal team have also integrated ethical and privacy protocols to ensure that migrants’ data protection rights are protected</a:t>
            </a:r>
          </a:p>
          <a:p>
            <a:endParaRPr lang="en-GB" sz="2400" dirty="0">
              <a:solidFill>
                <a:schemeClr val="tx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2637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D396-9CB7-B740-841A-7C79854BAE1C}"/>
              </a:ext>
            </a:extLst>
          </p:cNvPr>
          <p:cNvSpPr>
            <a:spLocks noGrp="1"/>
          </p:cNvSpPr>
          <p:nvPr>
            <p:ph type="title"/>
          </p:nvPr>
        </p:nvSpPr>
        <p:spPr/>
        <p:txBody>
          <a:bodyPr>
            <a:normAutofit fontScale="90000"/>
          </a:bodyPr>
          <a:lstStyle/>
          <a:p>
            <a:r>
              <a:rPr lang="en-US" sz="4900" b="1" dirty="0">
                <a:latin typeface="Helvetica" panose="020B0604020202020204" pitchFamily="34" charset="0"/>
                <a:cs typeface="Helvetica" panose="020B0604020202020204" pitchFamily="34" charset="0"/>
              </a:rPr>
              <a:t>IMMERSE Platform</a:t>
            </a:r>
            <a:br>
              <a:rPr lang="en-US" dirty="0">
                <a:latin typeface="Helvetica" panose="020B0604020202020204" pitchFamily="34" charset="0"/>
                <a:cs typeface="Helvetica" panose="020B0604020202020204" pitchFamily="34" charset="0"/>
              </a:rPr>
            </a:br>
            <a:r>
              <a:rPr lang="en-US" sz="3200" dirty="0">
                <a:solidFill>
                  <a:schemeClr val="accent6">
                    <a:lumMod val="40000"/>
                    <a:lumOff val="60000"/>
                  </a:schemeClr>
                </a:solidFill>
                <a:latin typeface="Helvetica" panose="020B0604020202020204" pitchFamily="34" charset="0"/>
                <a:cs typeface="Helvetica" panose="020B0604020202020204" pitchFamily="34" charset="0"/>
              </a:rPr>
              <a:t>Languages (English, Spanish, Greek, Italian, French, Arabic)</a:t>
            </a:r>
            <a:endParaRPr lang="en-US" dirty="0">
              <a:solidFill>
                <a:schemeClr val="accent6">
                  <a:lumMod val="40000"/>
                  <a:lumOff val="60000"/>
                </a:schemeClr>
              </a:solidFill>
              <a:latin typeface="Helvetica" panose="020B0604020202020204" pitchFamily="34" charset="0"/>
              <a:cs typeface="Helvetica" panose="020B0604020202020204" pitchFamily="34" charset="0"/>
            </a:endParaRPr>
          </a:p>
        </p:txBody>
      </p:sp>
      <p:pic>
        <p:nvPicPr>
          <p:cNvPr id="6" name="Grafik 5">
            <a:extLst>
              <a:ext uri="{FF2B5EF4-FFF2-40B4-BE49-F238E27FC236}">
                <a16:creationId xmlns:a16="http://schemas.microsoft.com/office/drawing/2014/main" id="{2AE64C5D-B993-414C-AC35-55F62C76B5ED}"/>
              </a:ext>
            </a:extLst>
          </p:cNvPr>
          <p:cNvPicPr>
            <a:picLocks noChangeAspect="1"/>
          </p:cNvPicPr>
          <p:nvPr/>
        </p:nvPicPr>
        <p:blipFill rotWithShape="1">
          <a:blip r:embed="rId2"/>
          <a:srcRect l="19483" t="9809" r="17586" b="5325"/>
          <a:stretch/>
        </p:blipFill>
        <p:spPr>
          <a:xfrm>
            <a:off x="606678" y="1763549"/>
            <a:ext cx="5489322" cy="4164068"/>
          </a:xfrm>
          <a:prstGeom prst="rect">
            <a:avLst/>
          </a:prstGeom>
        </p:spPr>
      </p:pic>
      <p:pic>
        <p:nvPicPr>
          <p:cNvPr id="8" name="Grafik 7">
            <a:extLst>
              <a:ext uri="{FF2B5EF4-FFF2-40B4-BE49-F238E27FC236}">
                <a16:creationId xmlns:a16="http://schemas.microsoft.com/office/drawing/2014/main" id="{02E28427-E00A-4FF5-8E33-C91A0EF44D70}"/>
              </a:ext>
            </a:extLst>
          </p:cNvPr>
          <p:cNvPicPr>
            <a:picLocks noChangeAspect="1"/>
          </p:cNvPicPr>
          <p:nvPr/>
        </p:nvPicPr>
        <p:blipFill rotWithShape="1">
          <a:blip r:embed="rId3"/>
          <a:srcRect l="22069" t="9348" r="23018" b="9885"/>
          <a:stretch/>
        </p:blipFill>
        <p:spPr>
          <a:xfrm>
            <a:off x="6517100" y="1763549"/>
            <a:ext cx="5297632" cy="4382814"/>
          </a:xfrm>
          <a:prstGeom prst="rect">
            <a:avLst/>
          </a:prstGeom>
        </p:spPr>
      </p:pic>
    </p:spTree>
    <p:extLst>
      <p:ext uri="{BB962C8B-B14F-4D97-AF65-F5344CB8AC3E}">
        <p14:creationId xmlns:p14="http://schemas.microsoft.com/office/powerpoint/2010/main" val="89647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A5154FB-6A26-4136-8E84-677AB483CD49}"/>
              </a:ext>
            </a:extLst>
          </p:cNvPr>
          <p:cNvSpPr>
            <a:spLocks noGrp="1"/>
          </p:cNvSpPr>
          <p:nvPr>
            <p:ph type="title"/>
          </p:nvPr>
        </p:nvSpPr>
        <p:spPr>
          <a:xfrm>
            <a:off x="733427" y="1"/>
            <a:ext cx="3686174" cy="1257300"/>
          </a:xfrm>
        </p:spPr>
        <p:txBody>
          <a:bodyPr>
            <a:normAutofit fontScale="90000"/>
          </a:bodyPr>
          <a:lstStyle/>
          <a:p>
            <a:r>
              <a:rPr lang="en-GB" dirty="0">
                <a:solidFill>
                  <a:srgbClr val="FF33CC"/>
                </a:solidFill>
              </a:rPr>
              <a:t>Research Outputs</a:t>
            </a:r>
          </a:p>
        </p:txBody>
      </p:sp>
      <p:sp>
        <p:nvSpPr>
          <p:cNvPr id="28" name="Content Placeholder 2">
            <a:extLst>
              <a:ext uri="{FF2B5EF4-FFF2-40B4-BE49-F238E27FC236}">
                <a16:creationId xmlns:a16="http://schemas.microsoft.com/office/drawing/2014/main" id="{A59D4071-0353-46F9-825B-24E8F4FFD878}"/>
              </a:ext>
            </a:extLst>
          </p:cNvPr>
          <p:cNvSpPr>
            <a:spLocks noGrp="1"/>
          </p:cNvSpPr>
          <p:nvPr>
            <p:ph idx="1"/>
          </p:nvPr>
        </p:nvSpPr>
        <p:spPr>
          <a:xfrm>
            <a:off x="1" y="800100"/>
            <a:ext cx="6126862" cy="6238874"/>
          </a:xfrm>
        </p:spPr>
        <p:txBody>
          <a:bodyPr>
            <a:normAutofit fontScale="92500"/>
          </a:bodyPr>
          <a:lstStyle/>
          <a:p>
            <a:pPr marL="0" indent="0">
              <a:buNone/>
            </a:pPr>
            <a:r>
              <a:rPr lang="en-GB" sz="2400" dirty="0">
                <a:latin typeface="Helvetica" panose="020B0604020202020204" pitchFamily="34" charset="0"/>
                <a:cs typeface="Helvetica" panose="020B0604020202020204" pitchFamily="34" charset="0"/>
              </a:rPr>
              <a:t>     </a:t>
            </a:r>
            <a:endParaRPr lang="en-GB" sz="2600" dirty="0">
              <a:latin typeface="Helvetica" panose="020B0604020202020204" pitchFamily="34" charset="0"/>
              <a:cs typeface="Helvetica" panose="020B0604020202020204" pitchFamily="34" charset="0"/>
            </a:endParaRPr>
          </a:p>
          <a:p>
            <a:pPr algn="just"/>
            <a:r>
              <a:rPr lang="en-GB" sz="2600" dirty="0"/>
              <a:t>The research has impacted policy at the EC level through its joint policy roundtables with the sister projects and subsequent whitepaper and policy briefs</a:t>
            </a:r>
          </a:p>
          <a:p>
            <a:pPr algn="just"/>
            <a:r>
              <a:rPr lang="en-GB" sz="2600" dirty="0"/>
              <a:t>Researchers have translated these briefs into the local languages in the pilot counties to ensure national, regional and local policy makers are reached</a:t>
            </a:r>
          </a:p>
          <a:p>
            <a:pPr algn="just"/>
            <a:r>
              <a:rPr lang="en-GB" sz="2600" dirty="0"/>
              <a:t>Partners have also created several handbooks, including an inclusivity handbook and a co-design for public transformation handbook which will help researchers by providing a list of best practices and pitfalls.  These will be made public on our website www.miict.eu</a:t>
            </a:r>
          </a:p>
          <a:p>
            <a:endParaRPr lang="en-GB" sz="1400" dirty="0"/>
          </a:p>
        </p:txBody>
      </p:sp>
      <p:pic>
        <p:nvPicPr>
          <p:cNvPr id="5" name="Picture 2" descr="Joint Migration Policy Whitepaper 1.0_Seite_01">
            <a:extLst>
              <a:ext uri="{FF2B5EF4-FFF2-40B4-BE49-F238E27FC236}">
                <a16:creationId xmlns:a16="http://schemas.microsoft.com/office/drawing/2014/main" id="{631727DA-7776-4921-866C-BC6020760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26864" y="84407"/>
            <a:ext cx="2828925" cy="40126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IICT Inclusivity Handbook Cover">
            <a:extLst>
              <a:ext uri="{FF2B5EF4-FFF2-40B4-BE49-F238E27FC236}">
                <a16:creationId xmlns:a16="http://schemas.microsoft.com/office/drawing/2014/main" id="{919349CB-6F42-4388-98A9-E0FD684CAC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23713" y="126611"/>
            <a:ext cx="2828925" cy="40126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IICT FIRST POLICY BRIEF_Seite_01">
            <a:extLst>
              <a:ext uri="{FF2B5EF4-FFF2-40B4-BE49-F238E27FC236}">
                <a16:creationId xmlns:a16="http://schemas.microsoft.com/office/drawing/2014/main" id="{F4540BCD-372F-4AD7-B0A9-A3B643334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301" y="3745162"/>
            <a:ext cx="26860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E9F5DB5-2CC4-45A4-92D9-3D96832CF1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4380" y="4124323"/>
            <a:ext cx="28289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60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8225B"/>
      </a:dk1>
      <a:lt1>
        <a:srgbClr val="FFFFFF"/>
      </a:lt1>
      <a:dk2>
        <a:srgbClr val="27225A"/>
      </a:dk2>
      <a:lt2>
        <a:srgbClr val="FFFFFF"/>
      </a:lt2>
      <a:accent1>
        <a:srgbClr val="2CABE2"/>
      </a:accent1>
      <a:accent2>
        <a:srgbClr val="F5008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28225B"/>
      </a:dk1>
      <a:lt1>
        <a:srgbClr val="FFFFFF"/>
      </a:lt1>
      <a:dk2>
        <a:srgbClr val="27225A"/>
      </a:dk2>
      <a:lt2>
        <a:srgbClr val="FFFFFF"/>
      </a:lt2>
      <a:accent1>
        <a:srgbClr val="2CABE2"/>
      </a:accent1>
      <a:accent2>
        <a:srgbClr val="F5008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1296</Words>
  <Application>Microsoft Office PowerPoint</Application>
  <PresentationFormat>Breitbild</PresentationFormat>
  <Paragraphs>107</Paragraphs>
  <Slides>11</Slides>
  <Notes>3</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11</vt:i4>
      </vt:variant>
    </vt:vector>
  </HeadingPairs>
  <TitlesOfParts>
    <vt:vector size="19" baseType="lpstr">
      <vt:lpstr>Arial</vt:lpstr>
      <vt:lpstr>Calibri</vt:lpstr>
      <vt:lpstr>Calibri Light</vt:lpstr>
      <vt:lpstr>Helvetica</vt:lpstr>
      <vt:lpstr>Times New Roman</vt:lpstr>
      <vt:lpstr>Office Theme</vt:lpstr>
      <vt:lpstr>1_Office Theme</vt:lpstr>
      <vt:lpstr>2_Office Theme</vt:lpstr>
      <vt:lpstr>PowerPoint-Präsentation</vt:lpstr>
      <vt:lpstr>The MIICT Consortium</vt:lpstr>
      <vt:lpstr>Pilot locations</vt:lpstr>
      <vt:lpstr>The MIICT CSF</vt:lpstr>
      <vt:lpstr>MIICT- Project Results</vt:lpstr>
      <vt:lpstr>MIICT- Project Results</vt:lpstr>
      <vt:lpstr>MIICT- project results </vt:lpstr>
      <vt:lpstr>IMMERSE Platform Languages (English, Spanish, Greek, Italian, French, Arabic)</vt:lpstr>
      <vt:lpstr>Research Outputs</vt:lpstr>
      <vt:lpstr>Edited Volume - Springer</vt:lpstr>
      <vt:lpstr>MIICT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 Karen</dc:creator>
  <cp:lastModifiedBy>MB</cp:lastModifiedBy>
  <cp:revision>26</cp:revision>
  <dcterms:created xsi:type="dcterms:W3CDTF">2022-01-18T10:27:41Z</dcterms:created>
  <dcterms:modified xsi:type="dcterms:W3CDTF">2022-01-27T12:58:16Z</dcterms:modified>
</cp:coreProperties>
</file>